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8" r:id="rId3"/>
    <p:sldId id="257" r:id="rId4"/>
    <p:sldId id="259" r:id="rId5"/>
    <p:sldId id="260" r:id="rId6"/>
    <p:sldId id="261" r:id="rId7"/>
    <p:sldId id="262" r:id="rId8"/>
    <p:sldId id="263" r:id="rId9"/>
    <p:sldId id="272" r:id="rId10"/>
    <p:sldId id="271" r:id="rId11"/>
    <p:sldId id="270" r:id="rId12"/>
    <p:sldId id="265" r:id="rId13"/>
    <p:sldId id="266" r:id="rId14"/>
    <p:sldId id="267" r:id="rId15"/>
    <p:sldId id="269" r:id="rId1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4288"/>
    <a:srgbClr val="0A2D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50" d="100"/>
          <a:sy n="50" d="100"/>
        </p:scale>
        <p:origin x="1522" y="6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61408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5375634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885660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082537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520686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315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1"/>
            <a:ext cx="5486400" cy="9190893"/>
          </a:xfrm>
          <a:prstGeom prst="rect">
            <a:avLst/>
          </a:prstGeom>
        </p:spPr>
      </p:pic>
      <p:sp>
        <p:nvSpPr>
          <p:cNvPr id="5" name="Text 1"/>
          <p:cNvSpPr/>
          <p:nvPr/>
        </p:nvSpPr>
        <p:spPr>
          <a:xfrm>
            <a:off x="833199" y="1668185"/>
            <a:ext cx="7477601" cy="2499598"/>
          </a:xfrm>
          <a:prstGeom prst="rect">
            <a:avLst/>
          </a:prstGeom>
          <a:noFill/>
          <a:ln/>
        </p:spPr>
        <p:txBody>
          <a:bodyPr wrap="square" rtlCol="0" anchor="t"/>
          <a:lstStyle/>
          <a:p>
            <a:pPr marL="0" indent="0">
              <a:lnSpc>
                <a:spcPts val="6561"/>
              </a:lnSpc>
              <a:buNone/>
            </a:pPr>
            <a:r>
              <a:rPr lang="en-US" sz="5249" b="1" dirty="0">
                <a:solidFill>
                  <a:srgbClr val="000000"/>
                </a:solidFill>
                <a:latin typeface="p22-mackinac-pro" pitchFamily="34" charset="0"/>
                <a:ea typeface="p22-mackinac-pro" pitchFamily="34" charset="-122"/>
                <a:cs typeface="p22-mackinac-pro" pitchFamily="34" charset="-120"/>
              </a:rPr>
              <a:t>Introduction to Autonomous Vehicle Navigation</a:t>
            </a:r>
            <a:endParaRPr lang="en-US" sz="5249" dirty="0"/>
          </a:p>
        </p:txBody>
      </p:sp>
      <p:sp>
        <p:nvSpPr>
          <p:cNvPr id="6" name="Text 2"/>
          <p:cNvSpPr/>
          <p:nvPr/>
        </p:nvSpPr>
        <p:spPr>
          <a:xfrm>
            <a:off x="833199" y="4501039"/>
            <a:ext cx="7477601"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Explore the cutting-edge technology of autonomous vehicle navigation powered by artificial intelligence. Discover how AI-driven systems are revolutionizing the way we think about transportation and mobility.</a:t>
            </a:r>
            <a:endParaRPr lang="en-US" sz="1750" dirty="0"/>
          </a:p>
        </p:txBody>
      </p:sp>
      <p:sp>
        <p:nvSpPr>
          <p:cNvPr id="7" name="Shape 3"/>
          <p:cNvSpPr/>
          <p:nvPr/>
        </p:nvSpPr>
        <p:spPr>
          <a:xfrm>
            <a:off x="833199" y="6189226"/>
            <a:ext cx="355402" cy="355402"/>
          </a:xfrm>
          <a:prstGeom prst="roundRect">
            <a:avLst>
              <a:gd name="adj" fmla="val 25726039"/>
            </a:avLst>
          </a:prstGeom>
          <a:noFill/>
          <a:ln w="7620">
            <a:solidFill>
              <a:srgbClr val="FFFFFF"/>
            </a:solidFill>
            <a:prstDash val="solid"/>
          </a:ln>
        </p:spPr>
      </p:sp>
      <p:sp>
        <p:nvSpPr>
          <p:cNvPr id="11" name="TextBox 10">
            <a:extLst>
              <a:ext uri="{FF2B5EF4-FFF2-40B4-BE49-F238E27FC236}">
                <a16:creationId xmlns:a16="http://schemas.microsoft.com/office/drawing/2014/main" id="{6BA0BBDE-2849-2816-45F0-099E0680A328}"/>
              </a:ext>
            </a:extLst>
          </p:cNvPr>
          <p:cNvSpPr txBox="1"/>
          <p:nvPr/>
        </p:nvSpPr>
        <p:spPr>
          <a:xfrm>
            <a:off x="203200" y="7663984"/>
            <a:ext cx="340158" cy="461665"/>
          </a:xfrm>
          <a:prstGeom prst="rect">
            <a:avLst/>
          </a:prstGeom>
          <a:noFill/>
        </p:spPr>
        <p:txBody>
          <a:bodyPr wrap="none" rtlCol="0">
            <a:spAutoFit/>
          </a:bodyPr>
          <a:lstStyle/>
          <a:p>
            <a:r>
              <a:rPr lang="en-IN" sz="2400" dirty="0">
                <a:solidFill>
                  <a:srgbClr val="144288"/>
                </a:solidFill>
              </a:rPr>
              <a:t>1</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Image 0" descr="preencoded.png">
            <a:extLst>
              <a:ext uri="{FF2B5EF4-FFF2-40B4-BE49-F238E27FC236}">
                <a16:creationId xmlns:a16="http://schemas.microsoft.com/office/drawing/2014/main" id="{800DF4D5-6963-ED51-26F1-024C91AEB253}"/>
              </a:ext>
            </a:extLst>
          </p:cNvPr>
          <p:cNvPicPr>
            <a:picLocks noChangeAspect="1"/>
          </p:cNvPicPr>
          <p:nvPr/>
        </p:nvPicPr>
        <p:blipFill>
          <a:blip r:embed="rId3"/>
          <a:stretch>
            <a:fillRect/>
          </a:stretch>
        </p:blipFill>
        <p:spPr>
          <a:xfrm>
            <a:off x="0" y="-1"/>
            <a:ext cx="14630400" cy="8229600"/>
          </a:xfrm>
          <a:prstGeom prst="rect">
            <a:avLst/>
          </a:prstGeom>
        </p:spPr>
      </p:pic>
      <p:sp>
        <p:nvSpPr>
          <p:cNvPr id="26" name="TextBox 25">
            <a:extLst>
              <a:ext uri="{FF2B5EF4-FFF2-40B4-BE49-F238E27FC236}">
                <a16:creationId xmlns:a16="http://schemas.microsoft.com/office/drawing/2014/main" id="{EE45F31B-F436-BC0E-73B2-7284F4F52333}"/>
              </a:ext>
            </a:extLst>
          </p:cNvPr>
          <p:cNvSpPr txBox="1"/>
          <p:nvPr/>
        </p:nvSpPr>
        <p:spPr>
          <a:xfrm>
            <a:off x="203200" y="7663984"/>
            <a:ext cx="495649" cy="461665"/>
          </a:xfrm>
          <a:prstGeom prst="rect">
            <a:avLst/>
          </a:prstGeom>
          <a:noFill/>
        </p:spPr>
        <p:txBody>
          <a:bodyPr wrap="none" rtlCol="0">
            <a:spAutoFit/>
          </a:bodyPr>
          <a:lstStyle/>
          <a:p>
            <a:r>
              <a:rPr lang="en-IN" sz="2400" dirty="0">
                <a:solidFill>
                  <a:srgbClr val="144288"/>
                </a:solidFill>
              </a:rPr>
              <a:t>13</a:t>
            </a:r>
          </a:p>
        </p:txBody>
      </p:sp>
      <p:sp>
        <p:nvSpPr>
          <p:cNvPr id="3" name="Text 1">
            <a:extLst>
              <a:ext uri="{FF2B5EF4-FFF2-40B4-BE49-F238E27FC236}">
                <a16:creationId xmlns:a16="http://schemas.microsoft.com/office/drawing/2014/main" id="{785BB52E-88E0-10DC-ADC5-892E629416BE}"/>
              </a:ext>
            </a:extLst>
          </p:cNvPr>
          <p:cNvSpPr/>
          <p:nvPr/>
        </p:nvSpPr>
        <p:spPr>
          <a:xfrm>
            <a:off x="9830447" y="1379537"/>
            <a:ext cx="3820928" cy="1231344"/>
          </a:xfrm>
          <a:prstGeom prst="rect">
            <a:avLst/>
          </a:prstGeom>
          <a:noFill/>
          <a:ln/>
        </p:spPr>
        <p:txBody>
          <a:bodyPr wrap="square" rtlCol="0" anchor="t"/>
          <a:lstStyle/>
          <a:p>
            <a:pPr marL="0" indent="0">
              <a:lnSpc>
                <a:spcPts val="4848"/>
              </a:lnSpc>
              <a:buNone/>
            </a:pPr>
            <a:r>
              <a:rPr lang="en-US" sz="4000" b="1" dirty="0">
                <a:solidFill>
                  <a:srgbClr val="000000"/>
                </a:solidFill>
                <a:latin typeface="p22-mackinac-pro" pitchFamily="34" charset="0"/>
                <a:ea typeface="p22-mackinac-pro" pitchFamily="34" charset="-122"/>
              </a:rPr>
              <a:t>Implementation:</a:t>
            </a:r>
            <a:endParaRPr lang="en-US" sz="4000" dirty="0"/>
          </a:p>
        </p:txBody>
      </p:sp>
      <p:pic>
        <p:nvPicPr>
          <p:cNvPr id="5" name="Picture 4">
            <a:extLst>
              <a:ext uri="{FF2B5EF4-FFF2-40B4-BE49-F238E27FC236}">
                <a16:creationId xmlns:a16="http://schemas.microsoft.com/office/drawing/2014/main" id="{8DF82CDE-DD69-917A-B2D5-788B511F875C}"/>
              </a:ext>
            </a:extLst>
          </p:cNvPr>
          <p:cNvPicPr>
            <a:picLocks noChangeAspect="1"/>
          </p:cNvPicPr>
          <p:nvPr/>
        </p:nvPicPr>
        <p:blipFill>
          <a:blip r:embed="rId4"/>
          <a:stretch>
            <a:fillRect/>
          </a:stretch>
        </p:blipFill>
        <p:spPr>
          <a:xfrm>
            <a:off x="325653" y="259080"/>
            <a:ext cx="7711720" cy="4337842"/>
          </a:xfrm>
          <a:prstGeom prst="rect">
            <a:avLst/>
          </a:prstGeom>
        </p:spPr>
      </p:pic>
      <p:pic>
        <p:nvPicPr>
          <p:cNvPr id="7" name="Picture 6">
            <a:extLst>
              <a:ext uri="{FF2B5EF4-FFF2-40B4-BE49-F238E27FC236}">
                <a16:creationId xmlns:a16="http://schemas.microsoft.com/office/drawing/2014/main" id="{0AF8D181-8A55-5F87-B1DD-D41EDD928D0E}"/>
              </a:ext>
            </a:extLst>
          </p:cNvPr>
          <p:cNvPicPr>
            <a:picLocks noChangeAspect="1"/>
          </p:cNvPicPr>
          <p:nvPr/>
        </p:nvPicPr>
        <p:blipFill>
          <a:blip r:embed="rId5"/>
          <a:stretch>
            <a:fillRect/>
          </a:stretch>
        </p:blipFill>
        <p:spPr>
          <a:xfrm>
            <a:off x="7315200" y="4194973"/>
            <a:ext cx="6881707" cy="3870960"/>
          </a:xfrm>
          <a:prstGeom prst="rect">
            <a:avLst/>
          </a:prstGeom>
        </p:spPr>
      </p:pic>
    </p:spTree>
    <p:extLst>
      <p:ext uri="{BB962C8B-B14F-4D97-AF65-F5344CB8AC3E}">
        <p14:creationId xmlns:p14="http://schemas.microsoft.com/office/powerpoint/2010/main" val="20648965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Image 0" descr="preencoded.png">
            <a:extLst>
              <a:ext uri="{FF2B5EF4-FFF2-40B4-BE49-F238E27FC236}">
                <a16:creationId xmlns:a16="http://schemas.microsoft.com/office/drawing/2014/main" id="{800DF4D5-6963-ED51-26F1-024C91AEB253}"/>
              </a:ext>
            </a:extLst>
          </p:cNvPr>
          <p:cNvPicPr>
            <a:picLocks noChangeAspect="1"/>
          </p:cNvPicPr>
          <p:nvPr/>
        </p:nvPicPr>
        <p:blipFill>
          <a:blip r:embed="rId3"/>
          <a:stretch>
            <a:fillRect/>
          </a:stretch>
        </p:blipFill>
        <p:spPr>
          <a:xfrm>
            <a:off x="0" y="-1"/>
            <a:ext cx="14630400" cy="8229600"/>
          </a:xfrm>
          <a:prstGeom prst="rect">
            <a:avLst/>
          </a:prstGeom>
        </p:spPr>
      </p:pic>
      <p:sp>
        <p:nvSpPr>
          <p:cNvPr id="26" name="TextBox 25">
            <a:extLst>
              <a:ext uri="{FF2B5EF4-FFF2-40B4-BE49-F238E27FC236}">
                <a16:creationId xmlns:a16="http://schemas.microsoft.com/office/drawing/2014/main" id="{EE45F31B-F436-BC0E-73B2-7284F4F52333}"/>
              </a:ext>
            </a:extLst>
          </p:cNvPr>
          <p:cNvSpPr txBox="1"/>
          <p:nvPr/>
        </p:nvSpPr>
        <p:spPr>
          <a:xfrm>
            <a:off x="203200" y="7663984"/>
            <a:ext cx="495649" cy="461665"/>
          </a:xfrm>
          <a:prstGeom prst="rect">
            <a:avLst/>
          </a:prstGeom>
          <a:noFill/>
        </p:spPr>
        <p:txBody>
          <a:bodyPr wrap="none" rtlCol="0">
            <a:spAutoFit/>
          </a:bodyPr>
          <a:lstStyle/>
          <a:p>
            <a:r>
              <a:rPr lang="en-IN" sz="2400" dirty="0">
                <a:solidFill>
                  <a:srgbClr val="144288"/>
                </a:solidFill>
              </a:rPr>
              <a:t>13</a:t>
            </a:r>
          </a:p>
        </p:txBody>
      </p:sp>
      <p:pic>
        <p:nvPicPr>
          <p:cNvPr id="2" name="Picture 1">
            <a:extLst>
              <a:ext uri="{FF2B5EF4-FFF2-40B4-BE49-F238E27FC236}">
                <a16:creationId xmlns:a16="http://schemas.microsoft.com/office/drawing/2014/main" id="{FABE0A02-7642-B095-16D8-82CBC011FD1B}"/>
              </a:ext>
            </a:extLst>
          </p:cNvPr>
          <p:cNvPicPr>
            <a:picLocks noChangeAspect="1"/>
          </p:cNvPicPr>
          <p:nvPr/>
        </p:nvPicPr>
        <p:blipFill>
          <a:blip r:embed="rId4"/>
          <a:stretch>
            <a:fillRect/>
          </a:stretch>
        </p:blipFill>
        <p:spPr>
          <a:xfrm>
            <a:off x="4780344" y="964013"/>
            <a:ext cx="9087409" cy="6432209"/>
          </a:xfrm>
          <a:prstGeom prst="rect">
            <a:avLst/>
          </a:prstGeom>
        </p:spPr>
      </p:pic>
      <p:sp>
        <p:nvSpPr>
          <p:cNvPr id="4" name="Text 1">
            <a:extLst>
              <a:ext uri="{FF2B5EF4-FFF2-40B4-BE49-F238E27FC236}">
                <a16:creationId xmlns:a16="http://schemas.microsoft.com/office/drawing/2014/main" id="{B283AE81-5728-0FCF-137B-9838710B91D8}"/>
              </a:ext>
            </a:extLst>
          </p:cNvPr>
          <p:cNvSpPr/>
          <p:nvPr/>
        </p:nvSpPr>
        <p:spPr>
          <a:xfrm>
            <a:off x="534047" y="1379537"/>
            <a:ext cx="3820928" cy="1231344"/>
          </a:xfrm>
          <a:prstGeom prst="rect">
            <a:avLst/>
          </a:prstGeom>
          <a:noFill/>
          <a:ln/>
        </p:spPr>
        <p:txBody>
          <a:bodyPr wrap="square" rtlCol="0" anchor="t"/>
          <a:lstStyle/>
          <a:p>
            <a:pPr marL="0" indent="0">
              <a:lnSpc>
                <a:spcPts val="4848"/>
              </a:lnSpc>
              <a:buNone/>
            </a:pPr>
            <a:r>
              <a:rPr lang="en-US" sz="4000" b="1" dirty="0">
                <a:solidFill>
                  <a:srgbClr val="000000"/>
                </a:solidFill>
                <a:latin typeface="p22-mackinac-pro" pitchFamily="34" charset="0"/>
                <a:ea typeface="p22-mackinac-pro" pitchFamily="34" charset="-122"/>
              </a:rPr>
              <a:t>Outputs :</a:t>
            </a:r>
            <a:endParaRPr lang="en-US" sz="4000" dirty="0"/>
          </a:p>
        </p:txBody>
      </p:sp>
    </p:spTree>
    <p:extLst>
      <p:ext uri="{BB962C8B-B14F-4D97-AF65-F5344CB8AC3E}">
        <p14:creationId xmlns:p14="http://schemas.microsoft.com/office/powerpoint/2010/main" val="19877893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2462689"/>
          </a:xfrm>
          <a:prstGeom prst="rect">
            <a:avLst/>
          </a:prstGeom>
        </p:spPr>
      </p:pic>
      <p:sp>
        <p:nvSpPr>
          <p:cNvPr id="5" name="Text 1"/>
          <p:cNvSpPr/>
          <p:nvPr/>
        </p:nvSpPr>
        <p:spPr>
          <a:xfrm>
            <a:off x="2635925" y="3005376"/>
            <a:ext cx="9358551" cy="1231344"/>
          </a:xfrm>
          <a:prstGeom prst="rect">
            <a:avLst/>
          </a:prstGeom>
          <a:noFill/>
          <a:ln/>
        </p:spPr>
        <p:txBody>
          <a:bodyPr wrap="square" rtlCol="0" anchor="t"/>
          <a:lstStyle/>
          <a:p>
            <a:pPr marL="0" indent="0">
              <a:lnSpc>
                <a:spcPts val="4848"/>
              </a:lnSpc>
              <a:buNone/>
            </a:pPr>
            <a:r>
              <a:rPr lang="en-US" sz="3878" b="1" dirty="0">
                <a:solidFill>
                  <a:srgbClr val="000000"/>
                </a:solidFill>
                <a:latin typeface="p22-mackinac-pro" pitchFamily="34" charset="0"/>
                <a:ea typeface="p22-mackinac-pro" pitchFamily="34" charset="-122"/>
                <a:cs typeface="p22-mackinac-pro" pitchFamily="34" charset="-120"/>
              </a:rPr>
              <a:t>Challenges in Autonomous Vehicle Navigation</a:t>
            </a:r>
            <a:endParaRPr lang="en-US" sz="3878" dirty="0"/>
          </a:p>
        </p:txBody>
      </p:sp>
      <p:sp>
        <p:nvSpPr>
          <p:cNvPr id="6" name="Shape 2"/>
          <p:cNvSpPr/>
          <p:nvPr/>
        </p:nvSpPr>
        <p:spPr>
          <a:xfrm>
            <a:off x="2635925" y="4735354"/>
            <a:ext cx="344686" cy="344686"/>
          </a:xfrm>
          <a:prstGeom prst="roundRect">
            <a:avLst>
              <a:gd name="adj" fmla="val 25722"/>
            </a:avLst>
          </a:prstGeom>
          <a:solidFill>
            <a:srgbClr val="CCEEFF"/>
          </a:solidFill>
          <a:ln w="7620">
            <a:solidFill>
              <a:srgbClr val="B2D4E5"/>
            </a:solidFill>
            <a:prstDash val="solid"/>
          </a:ln>
        </p:spPr>
      </p:sp>
      <p:sp>
        <p:nvSpPr>
          <p:cNvPr id="7" name="Text 3"/>
          <p:cNvSpPr/>
          <p:nvPr/>
        </p:nvSpPr>
        <p:spPr>
          <a:xfrm>
            <a:off x="3177540" y="4753808"/>
            <a:ext cx="2446615" cy="615553"/>
          </a:xfrm>
          <a:prstGeom prst="rect">
            <a:avLst/>
          </a:prstGeom>
          <a:noFill/>
          <a:ln/>
        </p:spPr>
        <p:txBody>
          <a:bodyPr wrap="square" rtlCol="0" anchor="t"/>
          <a:lstStyle/>
          <a:p>
            <a:pPr marL="0" indent="0">
              <a:lnSpc>
                <a:spcPts val="2424"/>
              </a:lnSpc>
              <a:buNone/>
            </a:pPr>
            <a:r>
              <a:rPr lang="en-US" sz="1939" b="1" dirty="0">
                <a:solidFill>
                  <a:srgbClr val="272525"/>
                </a:solidFill>
                <a:latin typeface="p22-mackinac-pro" pitchFamily="34" charset="0"/>
                <a:ea typeface="p22-mackinac-pro" pitchFamily="34" charset="-122"/>
                <a:cs typeface="p22-mackinac-pro" pitchFamily="34" charset="-120"/>
              </a:rPr>
              <a:t>Handling Uncertainties</a:t>
            </a:r>
            <a:endParaRPr lang="en-US" sz="1939" dirty="0"/>
          </a:p>
        </p:txBody>
      </p:sp>
      <p:sp>
        <p:nvSpPr>
          <p:cNvPr id="8" name="Text 4"/>
          <p:cNvSpPr/>
          <p:nvPr/>
        </p:nvSpPr>
        <p:spPr>
          <a:xfrm>
            <a:off x="3177540" y="5487472"/>
            <a:ext cx="2446615" cy="1891665"/>
          </a:xfrm>
          <a:prstGeom prst="rect">
            <a:avLst/>
          </a:prstGeom>
          <a:noFill/>
          <a:ln/>
        </p:spPr>
        <p:txBody>
          <a:bodyPr wrap="square" rtlCol="0" anchor="t"/>
          <a:lstStyle/>
          <a:p>
            <a:pPr marL="0" indent="0">
              <a:lnSpc>
                <a:spcPts val="2482"/>
              </a:lnSpc>
              <a:buNone/>
            </a:pPr>
            <a:r>
              <a:rPr lang="en-US" sz="1551" dirty="0">
                <a:solidFill>
                  <a:srgbClr val="272525"/>
                </a:solidFill>
                <a:latin typeface="Eudoxus Sans" pitchFamily="34" charset="0"/>
                <a:ea typeface="Eudoxus Sans" pitchFamily="34" charset="-122"/>
                <a:cs typeface="Eudoxus Sans" pitchFamily="34" charset="-120"/>
              </a:rPr>
              <a:t>AI systems in autonomous vehicles must handle uncertainties, such as unpredictable road conditions and human behavior.</a:t>
            </a:r>
            <a:endParaRPr lang="en-US" sz="1551" dirty="0"/>
          </a:p>
        </p:txBody>
      </p:sp>
      <p:sp>
        <p:nvSpPr>
          <p:cNvPr id="9" name="Shape 5"/>
          <p:cNvSpPr/>
          <p:nvPr/>
        </p:nvSpPr>
        <p:spPr>
          <a:xfrm>
            <a:off x="5821085" y="4735354"/>
            <a:ext cx="344686" cy="344686"/>
          </a:xfrm>
          <a:prstGeom prst="roundRect">
            <a:avLst>
              <a:gd name="adj" fmla="val 25722"/>
            </a:avLst>
          </a:prstGeom>
          <a:solidFill>
            <a:srgbClr val="CCEEFF"/>
          </a:solidFill>
          <a:ln w="7620">
            <a:solidFill>
              <a:srgbClr val="B2D4E5"/>
            </a:solidFill>
            <a:prstDash val="solid"/>
          </a:ln>
        </p:spPr>
      </p:sp>
      <p:sp>
        <p:nvSpPr>
          <p:cNvPr id="10" name="Text 6"/>
          <p:cNvSpPr/>
          <p:nvPr/>
        </p:nvSpPr>
        <p:spPr>
          <a:xfrm>
            <a:off x="6362700" y="4753808"/>
            <a:ext cx="2446615" cy="615553"/>
          </a:xfrm>
          <a:prstGeom prst="rect">
            <a:avLst/>
          </a:prstGeom>
          <a:noFill/>
          <a:ln/>
        </p:spPr>
        <p:txBody>
          <a:bodyPr wrap="square" rtlCol="0" anchor="t"/>
          <a:lstStyle/>
          <a:p>
            <a:pPr marL="0" indent="0">
              <a:lnSpc>
                <a:spcPts val="2424"/>
              </a:lnSpc>
              <a:buNone/>
            </a:pPr>
            <a:r>
              <a:rPr lang="en-US" sz="1939" b="1" dirty="0">
                <a:solidFill>
                  <a:srgbClr val="272525"/>
                </a:solidFill>
                <a:latin typeface="p22-mackinac-pro" pitchFamily="34" charset="0"/>
                <a:ea typeface="p22-mackinac-pro" pitchFamily="34" charset="-122"/>
                <a:cs typeface="p22-mackinac-pro" pitchFamily="34" charset="-120"/>
              </a:rPr>
              <a:t>Cybersecurity Concerns</a:t>
            </a:r>
            <a:endParaRPr lang="en-US" sz="1939" dirty="0"/>
          </a:p>
        </p:txBody>
      </p:sp>
      <p:sp>
        <p:nvSpPr>
          <p:cNvPr id="11" name="Text 7"/>
          <p:cNvSpPr/>
          <p:nvPr/>
        </p:nvSpPr>
        <p:spPr>
          <a:xfrm>
            <a:off x="6362700" y="5487472"/>
            <a:ext cx="2446615" cy="1891665"/>
          </a:xfrm>
          <a:prstGeom prst="rect">
            <a:avLst/>
          </a:prstGeom>
          <a:noFill/>
          <a:ln/>
        </p:spPr>
        <p:txBody>
          <a:bodyPr wrap="square" rtlCol="0" anchor="t"/>
          <a:lstStyle/>
          <a:p>
            <a:pPr marL="0" indent="0">
              <a:lnSpc>
                <a:spcPts val="2482"/>
              </a:lnSpc>
              <a:buNone/>
            </a:pPr>
            <a:r>
              <a:rPr lang="en-US" sz="1551" dirty="0">
                <a:solidFill>
                  <a:srgbClr val="272525"/>
                </a:solidFill>
                <a:latin typeface="Eudoxus Sans" pitchFamily="34" charset="0"/>
                <a:ea typeface="Eudoxus Sans" pitchFamily="34" charset="-122"/>
                <a:cs typeface="Eudoxus Sans" pitchFamily="34" charset="-120"/>
              </a:rPr>
              <a:t>Ensuring the cybersecurity of AI-powered navigation systems is crucial to prevent hacking and malicious attacks.</a:t>
            </a:r>
            <a:endParaRPr lang="en-US" sz="1551" dirty="0"/>
          </a:p>
        </p:txBody>
      </p:sp>
      <p:sp>
        <p:nvSpPr>
          <p:cNvPr id="12" name="Shape 8"/>
          <p:cNvSpPr/>
          <p:nvPr/>
        </p:nvSpPr>
        <p:spPr>
          <a:xfrm>
            <a:off x="9006245" y="4735354"/>
            <a:ext cx="344686" cy="344686"/>
          </a:xfrm>
          <a:prstGeom prst="roundRect">
            <a:avLst>
              <a:gd name="adj" fmla="val 25722"/>
            </a:avLst>
          </a:prstGeom>
          <a:solidFill>
            <a:srgbClr val="CCEEFF"/>
          </a:solidFill>
          <a:ln w="7620">
            <a:solidFill>
              <a:srgbClr val="B2D4E5"/>
            </a:solidFill>
            <a:prstDash val="solid"/>
          </a:ln>
        </p:spPr>
      </p:sp>
      <p:sp>
        <p:nvSpPr>
          <p:cNvPr id="13" name="Text 9"/>
          <p:cNvSpPr/>
          <p:nvPr/>
        </p:nvSpPr>
        <p:spPr>
          <a:xfrm>
            <a:off x="9547860" y="4753808"/>
            <a:ext cx="2446615" cy="923330"/>
          </a:xfrm>
          <a:prstGeom prst="rect">
            <a:avLst/>
          </a:prstGeom>
          <a:noFill/>
          <a:ln/>
        </p:spPr>
        <p:txBody>
          <a:bodyPr wrap="square" rtlCol="0" anchor="t"/>
          <a:lstStyle/>
          <a:p>
            <a:pPr marL="0" indent="0">
              <a:lnSpc>
                <a:spcPts val="2424"/>
              </a:lnSpc>
              <a:buNone/>
            </a:pPr>
            <a:r>
              <a:rPr lang="en-US" sz="1939" b="1" dirty="0">
                <a:solidFill>
                  <a:srgbClr val="272525"/>
                </a:solidFill>
                <a:latin typeface="p22-mackinac-pro" pitchFamily="34" charset="0"/>
                <a:ea typeface="p22-mackinac-pro" pitchFamily="34" charset="-122"/>
                <a:cs typeface="p22-mackinac-pro" pitchFamily="34" charset="-120"/>
              </a:rPr>
              <a:t>Regulatory and Ethical Considerations</a:t>
            </a:r>
            <a:endParaRPr lang="en-US" sz="1939" dirty="0"/>
          </a:p>
        </p:txBody>
      </p:sp>
      <p:sp>
        <p:nvSpPr>
          <p:cNvPr id="14" name="Text 10"/>
          <p:cNvSpPr/>
          <p:nvPr/>
        </p:nvSpPr>
        <p:spPr>
          <a:xfrm>
            <a:off x="9547860" y="5795248"/>
            <a:ext cx="2446615" cy="1891665"/>
          </a:xfrm>
          <a:prstGeom prst="rect">
            <a:avLst/>
          </a:prstGeom>
          <a:noFill/>
          <a:ln/>
        </p:spPr>
        <p:txBody>
          <a:bodyPr wrap="square" rtlCol="0" anchor="t"/>
          <a:lstStyle/>
          <a:p>
            <a:pPr marL="0" indent="0">
              <a:lnSpc>
                <a:spcPts val="2482"/>
              </a:lnSpc>
              <a:buNone/>
            </a:pPr>
            <a:r>
              <a:rPr lang="en-US" sz="1551" dirty="0">
                <a:solidFill>
                  <a:srgbClr val="272525"/>
                </a:solidFill>
                <a:latin typeface="Eudoxus Sans" pitchFamily="34" charset="0"/>
                <a:ea typeface="Eudoxus Sans" pitchFamily="34" charset="-122"/>
                <a:cs typeface="Eudoxus Sans" pitchFamily="34" charset="-120"/>
              </a:rPr>
              <a:t>Regulatory and ethical considerations play a significant role in the deployment of autonomous vehicles on public roads.</a:t>
            </a:r>
            <a:endParaRPr lang="en-US" sz="1551" dirty="0"/>
          </a:p>
        </p:txBody>
      </p:sp>
      <p:sp>
        <p:nvSpPr>
          <p:cNvPr id="16" name="TextBox 15">
            <a:extLst>
              <a:ext uri="{FF2B5EF4-FFF2-40B4-BE49-F238E27FC236}">
                <a16:creationId xmlns:a16="http://schemas.microsoft.com/office/drawing/2014/main" id="{50823DB9-30B0-C7DA-5613-B7C69A62A470}"/>
              </a:ext>
            </a:extLst>
          </p:cNvPr>
          <p:cNvSpPr txBox="1"/>
          <p:nvPr/>
        </p:nvSpPr>
        <p:spPr>
          <a:xfrm>
            <a:off x="203200" y="7663984"/>
            <a:ext cx="495649" cy="461665"/>
          </a:xfrm>
          <a:prstGeom prst="rect">
            <a:avLst/>
          </a:prstGeom>
          <a:noFill/>
        </p:spPr>
        <p:txBody>
          <a:bodyPr wrap="none" rtlCol="0">
            <a:spAutoFit/>
          </a:bodyPr>
          <a:lstStyle/>
          <a:p>
            <a:r>
              <a:rPr lang="en-IN" sz="2400" dirty="0">
                <a:solidFill>
                  <a:srgbClr val="144288"/>
                </a:solidFill>
              </a:rPr>
              <a:t>10</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1305997"/>
            <a:ext cx="555498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Future Trends</a:t>
            </a:r>
            <a:endParaRPr lang="en-US" sz="4374" dirty="0"/>
          </a:p>
        </p:txBody>
      </p:sp>
      <p:sp>
        <p:nvSpPr>
          <p:cNvPr id="6" name="Shape 2"/>
          <p:cNvSpPr/>
          <p:nvPr/>
        </p:nvSpPr>
        <p:spPr>
          <a:xfrm>
            <a:off x="833199" y="2333625"/>
            <a:ext cx="4542115" cy="2717006"/>
          </a:xfrm>
          <a:prstGeom prst="roundRect">
            <a:avLst>
              <a:gd name="adj" fmla="val 3680"/>
            </a:avLst>
          </a:prstGeom>
          <a:solidFill>
            <a:srgbClr val="CCEEFF"/>
          </a:solidFill>
          <a:ln w="7620">
            <a:solidFill>
              <a:srgbClr val="B2D4E5"/>
            </a:solidFill>
            <a:prstDash val="solid"/>
          </a:ln>
        </p:spPr>
      </p:sp>
      <p:sp>
        <p:nvSpPr>
          <p:cNvPr id="7" name="Text 3"/>
          <p:cNvSpPr/>
          <p:nvPr/>
        </p:nvSpPr>
        <p:spPr>
          <a:xfrm>
            <a:off x="1062990" y="2563416"/>
            <a:ext cx="3131463"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Emerging Technologies</a:t>
            </a:r>
            <a:endParaRPr lang="en-US" sz="2187" dirty="0"/>
          </a:p>
        </p:txBody>
      </p:sp>
      <p:sp>
        <p:nvSpPr>
          <p:cNvPr id="8" name="Text 4"/>
          <p:cNvSpPr/>
          <p:nvPr/>
        </p:nvSpPr>
        <p:spPr>
          <a:xfrm>
            <a:off x="1062990" y="3043833"/>
            <a:ext cx="4082534" cy="1777008"/>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The integration of AI with other emerging technologies like 5G connectivity and edge computing will enhance the capabilities of autonomous vehicle navigation.</a:t>
            </a:r>
            <a:endParaRPr lang="en-US" sz="1750" dirty="0"/>
          </a:p>
        </p:txBody>
      </p:sp>
      <p:sp>
        <p:nvSpPr>
          <p:cNvPr id="9" name="Shape 5"/>
          <p:cNvSpPr/>
          <p:nvPr/>
        </p:nvSpPr>
        <p:spPr>
          <a:xfrm>
            <a:off x="5597485" y="2333625"/>
            <a:ext cx="4542115" cy="2717006"/>
          </a:xfrm>
          <a:prstGeom prst="roundRect">
            <a:avLst>
              <a:gd name="adj" fmla="val 3680"/>
            </a:avLst>
          </a:prstGeom>
          <a:solidFill>
            <a:srgbClr val="CCEEFF"/>
          </a:solidFill>
          <a:ln w="7620">
            <a:solidFill>
              <a:srgbClr val="B2D4E5"/>
            </a:solidFill>
            <a:prstDash val="solid"/>
          </a:ln>
        </p:spPr>
      </p:sp>
      <p:sp>
        <p:nvSpPr>
          <p:cNvPr id="10" name="Text 6"/>
          <p:cNvSpPr/>
          <p:nvPr/>
        </p:nvSpPr>
        <p:spPr>
          <a:xfrm>
            <a:off x="5827276" y="2563416"/>
            <a:ext cx="3734752"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Algorithmic Advancements</a:t>
            </a:r>
            <a:endParaRPr lang="en-US" sz="2187" dirty="0"/>
          </a:p>
        </p:txBody>
      </p:sp>
      <p:sp>
        <p:nvSpPr>
          <p:cNvPr id="11" name="Text 7"/>
          <p:cNvSpPr/>
          <p:nvPr/>
        </p:nvSpPr>
        <p:spPr>
          <a:xfrm>
            <a:off x="5827276" y="3043833"/>
            <a:ext cx="4082534" cy="1777008"/>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Continued research and development in AI algorithms and sensor technologies will further improve the safety and efficiency of autonomous vehicles.</a:t>
            </a:r>
            <a:endParaRPr lang="en-US" sz="1750" dirty="0"/>
          </a:p>
        </p:txBody>
      </p:sp>
      <p:sp>
        <p:nvSpPr>
          <p:cNvPr id="12" name="Shape 8"/>
          <p:cNvSpPr/>
          <p:nvPr/>
        </p:nvSpPr>
        <p:spPr>
          <a:xfrm>
            <a:off x="833199" y="5272802"/>
            <a:ext cx="9306401" cy="1650802"/>
          </a:xfrm>
          <a:prstGeom prst="roundRect">
            <a:avLst>
              <a:gd name="adj" fmla="val 6057"/>
            </a:avLst>
          </a:prstGeom>
          <a:solidFill>
            <a:srgbClr val="CCEEFF"/>
          </a:solidFill>
          <a:ln w="7620">
            <a:solidFill>
              <a:srgbClr val="B2D4E5"/>
            </a:solidFill>
            <a:prstDash val="solid"/>
          </a:ln>
        </p:spPr>
      </p:sp>
      <p:sp>
        <p:nvSpPr>
          <p:cNvPr id="13" name="Text 9"/>
          <p:cNvSpPr/>
          <p:nvPr/>
        </p:nvSpPr>
        <p:spPr>
          <a:xfrm>
            <a:off x="1062990" y="5502593"/>
            <a:ext cx="2834045"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Collaborative Efforts</a:t>
            </a:r>
            <a:endParaRPr lang="en-US" sz="2187" dirty="0"/>
          </a:p>
        </p:txBody>
      </p:sp>
      <p:sp>
        <p:nvSpPr>
          <p:cNvPr id="14" name="Text 10"/>
          <p:cNvSpPr/>
          <p:nvPr/>
        </p:nvSpPr>
        <p:spPr>
          <a:xfrm>
            <a:off x="1062990" y="5983010"/>
            <a:ext cx="8846820"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Collaborations between industry stakeholders, policymakers, and researchers are essential for advancing autonomous vehicle navigation technology.</a:t>
            </a:r>
            <a:endParaRPr lang="en-US" sz="1750" dirty="0"/>
          </a:p>
        </p:txBody>
      </p:sp>
      <p:sp>
        <p:nvSpPr>
          <p:cNvPr id="16" name="TextBox 15">
            <a:extLst>
              <a:ext uri="{FF2B5EF4-FFF2-40B4-BE49-F238E27FC236}">
                <a16:creationId xmlns:a16="http://schemas.microsoft.com/office/drawing/2014/main" id="{6933C7A9-56CE-E670-8853-873341C745DC}"/>
              </a:ext>
            </a:extLst>
          </p:cNvPr>
          <p:cNvSpPr txBox="1"/>
          <p:nvPr/>
        </p:nvSpPr>
        <p:spPr>
          <a:xfrm>
            <a:off x="203200" y="7663984"/>
            <a:ext cx="495649" cy="461665"/>
          </a:xfrm>
          <a:prstGeom prst="rect">
            <a:avLst/>
          </a:prstGeom>
          <a:noFill/>
        </p:spPr>
        <p:txBody>
          <a:bodyPr wrap="none" rtlCol="0">
            <a:spAutoFit/>
          </a:bodyPr>
          <a:lstStyle/>
          <a:p>
            <a:r>
              <a:rPr lang="en-IN" sz="2400" dirty="0">
                <a:solidFill>
                  <a:srgbClr val="144288"/>
                </a:solidFill>
              </a:rPr>
              <a:t>11</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053941"/>
            <a:ext cx="555498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Coclusion</a:t>
            </a:r>
            <a:endParaRPr lang="en-US" sz="4374" dirty="0"/>
          </a:p>
        </p:txBody>
      </p:sp>
      <p:pic>
        <p:nvPicPr>
          <p:cNvPr id="5" name="Image 1" descr="preencoded.png"/>
          <p:cNvPicPr>
            <a:picLocks noChangeAspect="1"/>
          </p:cNvPicPr>
          <p:nvPr/>
        </p:nvPicPr>
        <p:blipFill>
          <a:blip r:embed="rId4"/>
          <a:stretch>
            <a:fillRect/>
          </a:stretch>
        </p:blipFill>
        <p:spPr>
          <a:xfrm>
            <a:off x="2037993" y="2192655"/>
            <a:ext cx="5110520" cy="3158490"/>
          </a:xfrm>
          <a:prstGeom prst="rect">
            <a:avLst/>
          </a:prstGeom>
        </p:spPr>
      </p:pic>
      <p:sp>
        <p:nvSpPr>
          <p:cNvPr id="6" name="Text 2"/>
          <p:cNvSpPr/>
          <p:nvPr/>
        </p:nvSpPr>
        <p:spPr>
          <a:xfrm>
            <a:off x="2037993" y="5628799"/>
            <a:ext cx="3656767"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Efficient Urban Navigation</a:t>
            </a:r>
            <a:endParaRPr lang="en-US" sz="2187" dirty="0"/>
          </a:p>
        </p:txBody>
      </p:sp>
      <p:sp>
        <p:nvSpPr>
          <p:cNvPr id="7" name="Text 3"/>
          <p:cNvSpPr/>
          <p:nvPr/>
        </p:nvSpPr>
        <p:spPr>
          <a:xfrm>
            <a:off x="2037993" y="6109216"/>
            <a:ext cx="5110520" cy="1066205"/>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Autonomous vehicles showcase smooth and efficient movement through urban traffic, enhancing overall city mobility.</a:t>
            </a:r>
            <a:endParaRPr lang="en-US" sz="1750" dirty="0"/>
          </a:p>
        </p:txBody>
      </p:sp>
      <p:pic>
        <p:nvPicPr>
          <p:cNvPr id="8" name="Image 2" descr="preencoded.png"/>
          <p:cNvPicPr>
            <a:picLocks noChangeAspect="1"/>
          </p:cNvPicPr>
          <p:nvPr/>
        </p:nvPicPr>
        <p:blipFill>
          <a:blip r:embed="rId5"/>
          <a:stretch>
            <a:fillRect/>
          </a:stretch>
        </p:blipFill>
        <p:spPr>
          <a:xfrm>
            <a:off x="7481768" y="2192655"/>
            <a:ext cx="5110639" cy="3158609"/>
          </a:xfrm>
          <a:prstGeom prst="rect">
            <a:avLst/>
          </a:prstGeom>
        </p:spPr>
      </p:pic>
      <p:sp>
        <p:nvSpPr>
          <p:cNvPr id="9" name="Text 4"/>
          <p:cNvSpPr/>
          <p:nvPr/>
        </p:nvSpPr>
        <p:spPr>
          <a:xfrm>
            <a:off x="7481768" y="5628918"/>
            <a:ext cx="3132296"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Public Trust and Safety</a:t>
            </a:r>
            <a:endParaRPr lang="en-US" sz="2187" dirty="0"/>
          </a:p>
        </p:txBody>
      </p:sp>
      <p:sp>
        <p:nvSpPr>
          <p:cNvPr id="10" name="Text 5"/>
          <p:cNvSpPr/>
          <p:nvPr/>
        </p:nvSpPr>
        <p:spPr>
          <a:xfrm>
            <a:off x="7481768" y="6109335"/>
            <a:ext cx="5110639" cy="1066205"/>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Public interaction with autonomous vehicles conveys trust and safety, contributing to acceptance and integration.</a:t>
            </a:r>
            <a:endParaRPr lang="en-US" sz="1750" dirty="0"/>
          </a:p>
        </p:txBody>
      </p:sp>
      <p:sp>
        <p:nvSpPr>
          <p:cNvPr id="12" name="TextBox 11">
            <a:extLst>
              <a:ext uri="{FF2B5EF4-FFF2-40B4-BE49-F238E27FC236}">
                <a16:creationId xmlns:a16="http://schemas.microsoft.com/office/drawing/2014/main" id="{8C14E140-C30C-3BA0-ED10-AC7E6A0C602F}"/>
              </a:ext>
            </a:extLst>
          </p:cNvPr>
          <p:cNvSpPr txBox="1"/>
          <p:nvPr/>
        </p:nvSpPr>
        <p:spPr>
          <a:xfrm>
            <a:off x="203200" y="7663984"/>
            <a:ext cx="495649" cy="461665"/>
          </a:xfrm>
          <a:prstGeom prst="rect">
            <a:avLst/>
          </a:prstGeom>
          <a:noFill/>
        </p:spPr>
        <p:txBody>
          <a:bodyPr wrap="none" rtlCol="0">
            <a:spAutoFit/>
          </a:bodyPr>
          <a:lstStyle/>
          <a:p>
            <a:r>
              <a:rPr lang="en-IN" sz="2400" dirty="0">
                <a:solidFill>
                  <a:srgbClr val="144288"/>
                </a:solidFill>
              </a:rPr>
              <a:t>12</a:t>
            </a: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Image 0" descr="preencoded.png">
            <a:extLst>
              <a:ext uri="{FF2B5EF4-FFF2-40B4-BE49-F238E27FC236}">
                <a16:creationId xmlns:a16="http://schemas.microsoft.com/office/drawing/2014/main" id="{800DF4D5-6963-ED51-26F1-024C91AEB253}"/>
              </a:ext>
            </a:extLst>
          </p:cNvPr>
          <p:cNvPicPr>
            <a:picLocks noChangeAspect="1"/>
          </p:cNvPicPr>
          <p:nvPr/>
        </p:nvPicPr>
        <p:blipFill>
          <a:blip r:embed="rId3"/>
          <a:stretch>
            <a:fillRect/>
          </a:stretch>
        </p:blipFill>
        <p:spPr>
          <a:xfrm>
            <a:off x="0" y="-1"/>
            <a:ext cx="14630400" cy="8229600"/>
          </a:xfrm>
          <a:prstGeom prst="rect">
            <a:avLst/>
          </a:prstGeom>
        </p:spPr>
      </p:pic>
      <p:sp>
        <p:nvSpPr>
          <p:cNvPr id="24" name="Text 2">
            <a:extLst>
              <a:ext uri="{FF2B5EF4-FFF2-40B4-BE49-F238E27FC236}">
                <a16:creationId xmlns:a16="http://schemas.microsoft.com/office/drawing/2014/main" id="{180A6E01-A53C-7BE8-0C2F-3E473318365E}"/>
              </a:ext>
            </a:extLst>
          </p:cNvPr>
          <p:cNvSpPr/>
          <p:nvPr/>
        </p:nvSpPr>
        <p:spPr>
          <a:xfrm>
            <a:off x="7315200" y="3466707"/>
            <a:ext cx="6665952" cy="833199"/>
          </a:xfrm>
          <a:prstGeom prst="rect">
            <a:avLst/>
          </a:prstGeom>
          <a:noFill/>
          <a:ln/>
        </p:spPr>
        <p:txBody>
          <a:bodyPr wrap="none" rtlCol="0" anchor="t"/>
          <a:lstStyle/>
          <a:p>
            <a:pPr marL="0" indent="0">
              <a:lnSpc>
                <a:spcPts val="6561"/>
              </a:lnSpc>
              <a:buNone/>
            </a:pPr>
            <a:r>
              <a:rPr lang="en-US" sz="8800" b="1" dirty="0">
                <a:solidFill>
                  <a:srgbClr val="0A2D53"/>
                </a:solidFill>
                <a:latin typeface="p22-mackinac-pro" pitchFamily="34" charset="0"/>
                <a:ea typeface="p22-mackinac-pro" pitchFamily="34" charset="-122"/>
                <a:cs typeface="p22-mackinac-pro" pitchFamily="34" charset="-120"/>
              </a:rPr>
              <a:t>Thank You</a:t>
            </a:r>
            <a:endParaRPr lang="en-US" sz="8800" dirty="0">
              <a:solidFill>
                <a:srgbClr val="0A2D53"/>
              </a:solidFill>
            </a:endParaRPr>
          </a:p>
        </p:txBody>
      </p:sp>
      <p:sp>
        <p:nvSpPr>
          <p:cNvPr id="26" name="TextBox 25">
            <a:extLst>
              <a:ext uri="{FF2B5EF4-FFF2-40B4-BE49-F238E27FC236}">
                <a16:creationId xmlns:a16="http://schemas.microsoft.com/office/drawing/2014/main" id="{EE45F31B-F436-BC0E-73B2-7284F4F52333}"/>
              </a:ext>
            </a:extLst>
          </p:cNvPr>
          <p:cNvSpPr txBox="1"/>
          <p:nvPr/>
        </p:nvSpPr>
        <p:spPr>
          <a:xfrm>
            <a:off x="203200" y="7663984"/>
            <a:ext cx="495649" cy="461665"/>
          </a:xfrm>
          <a:prstGeom prst="rect">
            <a:avLst/>
          </a:prstGeom>
          <a:noFill/>
        </p:spPr>
        <p:txBody>
          <a:bodyPr wrap="none" rtlCol="0">
            <a:spAutoFit/>
          </a:bodyPr>
          <a:lstStyle/>
          <a:p>
            <a:r>
              <a:rPr lang="en-IN" sz="2400" dirty="0">
                <a:solidFill>
                  <a:srgbClr val="144288"/>
                </a:solidFill>
              </a:rPr>
              <a:t>13</a:t>
            </a:r>
          </a:p>
        </p:txBody>
      </p:sp>
    </p:spTree>
    <p:extLst>
      <p:ext uri="{BB962C8B-B14F-4D97-AF65-F5344CB8AC3E}">
        <p14:creationId xmlns:p14="http://schemas.microsoft.com/office/powerpoint/2010/main" val="221056124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1376601"/>
            <a:ext cx="555498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Teammates</a:t>
            </a:r>
            <a:endParaRPr lang="en-US" sz="4374" dirty="0"/>
          </a:p>
        </p:txBody>
      </p:sp>
      <p:sp>
        <p:nvSpPr>
          <p:cNvPr id="6" name="Text 2"/>
          <p:cNvSpPr/>
          <p:nvPr/>
        </p:nvSpPr>
        <p:spPr>
          <a:xfrm>
            <a:off x="6319599" y="2515314"/>
            <a:ext cx="3572113" cy="666512"/>
          </a:xfrm>
          <a:prstGeom prst="rect">
            <a:avLst/>
          </a:prstGeom>
          <a:noFill/>
          <a:ln/>
        </p:spPr>
        <p:txBody>
          <a:bodyPr wrap="none" rtlCol="0" anchor="t"/>
          <a:lstStyle/>
          <a:p>
            <a:pPr marL="0" indent="0" algn="l">
              <a:lnSpc>
                <a:spcPts val="5249"/>
              </a:lnSpc>
              <a:buNone/>
            </a:pPr>
            <a:r>
              <a:rPr lang="en-US" sz="5249" b="1" dirty="0">
                <a:solidFill>
                  <a:srgbClr val="272525"/>
                </a:solidFill>
                <a:latin typeface="p22-mackinac-pro" pitchFamily="34" charset="0"/>
                <a:ea typeface="p22-mackinac-pro" pitchFamily="34" charset="-122"/>
                <a:cs typeface="p22-mackinac-pro" pitchFamily="34" charset="-120"/>
              </a:rPr>
              <a:t>—</a:t>
            </a:r>
            <a:endParaRPr lang="en-US" sz="5249" dirty="0"/>
          </a:p>
        </p:txBody>
      </p:sp>
      <p:sp>
        <p:nvSpPr>
          <p:cNvPr id="7" name="Text 3"/>
          <p:cNvSpPr/>
          <p:nvPr/>
        </p:nvSpPr>
        <p:spPr>
          <a:xfrm>
            <a:off x="6319599" y="3459480"/>
            <a:ext cx="277749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K. Abhishek</a:t>
            </a:r>
            <a:endParaRPr lang="en-US" sz="2187" dirty="0"/>
          </a:p>
        </p:txBody>
      </p:sp>
      <p:sp>
        <p:nvSpPr>
          <p:cNvPr id="8" name="Text 4"/>
          <p:cNvSpPr/>
          <p:nvPr/>
        </p:nvSpPr>
        <p:spPr>
          <a:xfrm>
            <a:off x="6319599" y="3939897"/>
            <a:ext cx="3572113" cy="355402"/>
          </a:xfrm>
          <a:prstGeom prst="rect">
            <a:avLst/>
          </a:prstGeom>
          <a:noFill/>
          <a:ln/>
        </p:spPr>
        <p:txBody>
          <a:bodyPr wrap="non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~99220040562</a:t>
            </a:r>
            <a:endParaRPr lang="en-US" sz="1750" dirty="0"/>
          </a:p>
        </p:txBody>
      </p:sp>
      <p:sp>
        <p:nvSpPr>
          <p:cNvPr id="9" name="Text 5"/>
          <p:cNvSpPr/>
          <p:nvPr/>
        </p:nvSpPr>
        <p:spPr>
          <a:xfrm>
            <a:off x="10224968" y="2515314"/>
            <a:ext cx="3572232" cy="666512"/>
          </a:xfrm>
          <a:prstGeom prst="rect">
            <a:avLst/>
          </a:prstGeom>
          <a:noFill/>
          <a:ln/>
        </p:spPr>
        <p:txBody>
          <a:bodyPr wrap="none" rtlCol="0" anchor="t"/>
          <a:lstStyle/>
          <a:p>
            <a:pPr marL="0" indent="0" algn="l">
              <a:lnSpc>
                <a:spcPts val="5249"/>
              </a:lnSpc>
              <a:buNone/>
            </a:pPr>
            <a:r>
              <a:rPr lang="en-US" sz="5249" b="1" dirty="0">
                <a:solidFill>
                  <a:srgbClr val="272525"/>
                </a:solidFill>
                <a:latin typeface="p22-mackinac-pro" pitchFamily="34" charset="0"/>
                <a:ea typeface="p22-mackinac-pro" pitchFamily="34" charset="-122"/>
                <a:cs typeface="p22-mackinac-pro" pitchFamily="34" charset="-120"/>
              </a:rPr>
              <a:t>—</a:t>
            </a:r>
            <a:endParaRPr lang="en-US" sz="5249" dirty="0"/>
          </a:p>
        </p:txBody>
      </p:sp>
      <p:sp>
        <p:nvSpPr>
          <p:cNvPr id="10" name="Text 6"/>
          <p:cNvSpPr/>
          <p:nvPr/>
        </p:nvSpPr>
        <p:spPr>
          <a:xfrm>
            <a:off x="10224968" y="3459480"/>
            <a:ext cx="277749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K.Harish kumar</a:t>
            </a:r>
            <a:endParaRPr lang="en-US" sz="2187" dirty="0"/>
          </a:p>
        </p:txBody>
      </p:sp>
      <p:sp>
        <p:nvSpPr>
          <p:cNvPr id="11" name="Text 7"/>
          <p:cNvSpPr/>
          <p:nvPr/>
        </p:nvSpPr>
        <p:spPr>
          <a:xfrm>
            <a:off x="10224968" y="3939897"/>
            <a:ext cx="3572232" cy="355402"/>
          </a:xfrm>
          <a:prstGeom prst="rect">
            <a:avLst/>
          </a:prstGeom>
          <a:noFill/>
          <a:ln/>
        </p:spPr>
        <p:txBody>
          <a:bodyPr wrap="non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~99220040566</a:t>
            </a:r>
            <a:endParaRPr lang="en-US" sz="1750" dirty="0"/>
          </a:p>
        </p:txBody>
      </p:sp>
      <p:sp>
        <p:nvSpPr>
          <p:cNvPr id="12" name="Text 8"/>
          <p:cNvSpPr/>
          <p:nvPr/>
        </p:nvSpPr>
        <p:spPr>
          <a:xfrm>
            <a:off x="6319599" y="5072896"/>
            <a:ext cx="3572113" cy="666512"/>
          </a:xfrm>
          <a:prstGeom prst="rect">
            <a:avLst/>
          </a:prstGeom>
          <a:noFill/>
          <a:ln/>
        </p:spPr>
        <p:txBody>
          <a:bodyPr wrap="none" rtlCol="0" anchor="t"/>
          <a:lstStyle/>
          <a:p>
            <a:pPr marL="0" indent="0" algn="l">
              <a:lnSpc>
                <a:spcPts val="5249"/>
              </a:lnSpc>
              <a:buNone/>
            </a:pPr>
            <a:r>
              <a:rPr lang="en-US" sz="5249" b="1" dirty="0">
                <a:solidFill>
                  <a:srgbClr val="272525"/>
                </a:solidFill>
                <a:latin typeface="p22-mackinac-pro" pitchFamily="34" charset="0"/>
                <a:ea typeface="p22-mackinac-pro" pitchFamily="34" charset="-122"/>
                <a:cs typeface="p22-mackinac-pro" pitchFamily="34" charset="-120"/>
              </a:rPr>
              <a:t>—</a:t>
            </a:r>
            <a:endParaRPr lang="en-US" sz="5249" dirty="0"/>
          </a:p>
        </p:txBody>
      </p:sp>
      <p:sp>
        <p:nvSpPr>
          <p:cNvPr id="13" name="Text 9"/>
          <p:cNvSpPr/>
          <p:nvPr/>
        </p:nvSpPr>
        <p:spPr>
          <a:xfrm>
            <a:off x="6319599" y="6017062"/>
            <a:ext cx="2789634"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K.Sai Vignesh Reddy</a:t>
            </a:r>
            <a:endParaRPr lang="en-US" sz="2187" dirty="0"/>
          </a:p>
        </p:txBody>
      </p:sp>
      <p:sp>
        <p:nvSpPr>
          <p:cNvPr id="14" name="Text 10"/>
          <p:cNvSpPr/>
          <p:nvPr/>
        </p:nvSpPr>
        <p:spPr>
          <a:xfrm>
            <a:off x="6319599" y="6497479"/>
            <a:ext cx="3572113" cy="355402"/>
          </a:xfrm>
          <a:prstGeom prst="rect">
            <a:avLst/>
          </a:prstGeom>
          <a:noFill/>
          <a:ln/>
        </p:spPr>
        <p:txBody>
          <a:bodyPr wrap="non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~99220040561</a:t>
            </a:r>
            <a:endParaRPr lang="en-US" sz="1750" dirty="0"/>
          </a:p>
        </p:txBody>
      </p:sp>
      <p:sp>
        <p:nvSpPr>
          <p:cNvPr id="15" name="Text 11"/>
          <p:cNvSpPr/>
          <p:nvPr/>
        </p:nvSpPr>
        <p:spPr>
          <a:xfrm>
            <a:off x="10224968" y="5072896"/>
            <a:ext cx="3572232" cy="666512"/>
          </a:xfrm>
          <a:prstGeom prst="rect">
            <a:avLst/>
          </a:prstGeom>
          <a:noFill/>
          <a:ln/>
        </p:spPr>
        <p:txBody>
          <a:bodyPr wrap="none" rtlCol="0" anchor="t"/>
          <a:lstStyle/>
          <a:p>
            <a:pPr marL="0" indent="0" algn="l">
              <a:lnSpc>
                <a:spcPts val="5249"/>
              </a:lnSpc>
              <a:buNone/>
            </a:pPr>
            <a:r>
              <a:rPr lang="en-US" sz="5249" b="1" dirty="0">
                <a:solidFill>
                  <a:srgbClr val="272525"/>
                </a:solidFill>
                <a:latin typeface="p22-mackinac-pro" pitchFamily="34" charset="0"/>
                <a:ea typeface="p22-mackinac-pro" pitchFamily="34" charset="-122"/>
                <a:cs typeface="p22-mackinac-pro" pitchFamily="34" charset="-120"/>
              </a:rPr>
              <a:t>—</a:t>
            </a:r>
            <a:endParaRPr lang="en-US" sz="5249" dirty="0"/>
          </a:p>
        </p:txBody>
      </p:sp>
      <p:sp>
        <p:nvSpPr>
          <p:cNvPr id="16" name="Text 12"/>
          <p:cNvSpPr/>
          <p:nvPr/>
        </p:nvSpPr>
        <p:spPr>
          <a:xfrm>
            <a:off x="10224968" y="6017062"/>
            <a:ext cx="277749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Y. Hari Krishna</a:t>
            </a:r>
            <a:endParaRPr lang="en-US" sz="2187" dirty="0"/>
          </a:p>
        </p:txBody>
      </p:sp>
      <p:sp>
        <p:nvSpPr>
          <p:cNvPr id="17" name="Text 13"/>
          <p:cNvSpPr/>
          <p:nvPr/>
        </p:nvSpPr>
        <p:spPr>
          <a:xfrm>
            <a:off x="10224968" y="6497479"/>
            <a:ext cx="3572232" cy="355402"/>
          </a:xfrm>
          <a:prstGeom prst="rect">
            <a:avLst/>
          </a:prstGeom>
          <a:noFill/>
          <a:ln/>
        </p:spPr>
        <p:txBody>
          <a:bodyPr wrap="non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~99220040779</a:t>
            </a:r>
            <a:endParaRPr lang="en-US" sz="1750" dirty="0"/>
          </a:p>
        </p:txBody>
      </p:sp>
      <p:sp>
        <p:nvSpPr>
          <p:cNvPr id="19" name="TextBox 18">
            <a:extLst>
              <a:ext uri="{FF2B5EF4-FFF2-40B4-BE49-F238E27FC236}">
                <a16:creationId xmlns:a16="http://schemas.microsoft.com/office/drawing/2014/main" id="{04F36DEA-C342-720E-5A8B-5603FCA282A9}"/>
              </a:ext>
            </a:extLst>
          </p:cNvPr>
          <p:cNvSpPr txBox="1"/>
          <p:nvPr/>
        </p:nvSpPr>
        <p:spPr>
          <a:xfrm>
            <a:off x="14000244" y="7663984"/>
            <a:ext cx="340158" cy="461665"/>
          </a:xfrm>
          <a:prstGeom prst="rect">
            <a:avLst/>
          </a:prstGeom>
          <a:noFill/>
        </p:spPr>
        <p:txBody>
          <a:bodyPr wrap="none" rtlCol="0">
            <a:spAutoFit/>
          </a:bodyPr>
          <a:lstStyle/>
          <a:p>
            <a:r>
              <a:rPr lang="en-IN" sz="2400" dirty="0">
                <a:solidFill>
                  <a:srgbClr val="144288"/>
                </a:solidFill>
              </a:rPr>
              <a:t>2</a:t>
            </a: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3012281"/>
            <a:ext cx="555498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Introduction</a:t>
            </a:r>
            <a:endParaRPr lang="en-US" sz="4374" dirty="0"/>
          </a:p>
        </p:txBody>
      </p:sp>
      <p:sp>
        <p:nvSpPr>
          <p:cNvPr id="5" name="Text 2"/>
          <p:cNvSpPr/>
          <p:nvPr/>
        </p:nvSpPr>
        <p:spPr>
          <a:xfrm>
            <a:off x="2037993" y="4150995"/>
            <a:ext cx="10554414"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Autonomous vehicles rely on artificial intelligence to navigate. AI enables vehicles to perceive their environment, make decisions, and plan routes autonomously. The integration of AI in navigation systems has transformed transportation.</a:t>
            </a:r>
            <a:endParaRPr lang="en-US" sz="1750" dirty="0"/>
          </a:p>
        </p:txBody>
      </p:sp>
      <p:sp>
        <p:nvSpPr>
          <p:cNvPr id="7" name="TextBox 6">
            <a:extLst>
              <a:ext uri="{FF2B5EF4-FFF2-40B4-BE49-F238E27FC236}">
                <a16:creationId xmlns:a16="http://schemas.microsoft.com/office/drawing/2014/main" id="{6C63568C-81C9-81FD-CA1E-4746367B3615}"/>
              </a:ext>
            </a:extLst>
          </p:cNvPr>
          <p:cNvSpPr txBox="1"/>
          <p:nvPr/>
        </p:nvSpPr>
        <p:spPr>
          <a:xfrm>
            <a:off x="203200" y="7663984"/>
            <a:ext cx="340158" cy="461665"/>
          </a:xfrm>
          <a:prstGeom prst="rect">
            <a:avLst/>
          </a:prstGeom>
          <a:noFill/>
        </p:spPr>
        <p:txBody>
          <a:bodyPr wrap="none" rtlCol="0">
            <a:spAutoFit/>
          </a:bodyPr>
          <a:lstStyle/>
          <a:p>
            <a:r>
              <a:rPr lang="en-IN" sz="2400" dirty="0">
                <a:solidFill>
                  <a:srgbClr val="144288"/>
                </a:solidFill>
              </a:rPr>
              <a:t>3</a:t>
            </a:r>
          </a:p>
        </p:txBody>
      </p:sp>
    </p:spTree>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847963"/>
            <a:ext cx="10182106"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AI in Autonomous Vehicle Navigation</a:t>
            </a:r>
            <a:endParaRPr lang="en-US" sz="4374" dirty="0"/>
          </a:p>
        </p:txBody>
      </p:sp>
      <p:sp>
        <p:nvSpPr>
          <p:cNvPr id="5" name="Text 2"/>
          <p:cNvSpPr/>
          <p:nvPr/>
        </p:nvSpPr>
        <p:spPr>
          <a:xfrm>
            <a:off x="2037993" y="2075498"/>
            <a:ext cx="5006221"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AI algorithms process data from sensors such as LiDAR, cameras, and GPS to understand the vehicle's surroundings.</a:t>
            </a:r>
            <a:endParaRPr lang="en-US" sz="1750" dirty="0"/>
          </a:p>
        </p:txBody>
      </p:sp>
      <p:sp>
        <p:nvSpPr>
          <p:cNvPr id="6" name="Text 3"/>
          <p:cNvSpPr/>
          <p:nvPr/>
        </p:nvSpPr>
        <p:spPr>
          <a:xfrm>
            <a:off x="2037993" y="3341608"/>
            <a:ext cx="5006221"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Machine learning techniques enable autonomous vehicles to learn from past experiences and improve their navigation capabilities over time.</a:t>
            </a:r>
            <a:endParaRPr lang="en-US" sz="1750" dirty="0"/>
          </a:p>
        </p:txBody>
      </p:sp>
      <p:sp>
        <p:nvSpPr>
          <p:cNvPr id="7" name="Text 4"/>
          <p:cNvSpPr/>
          <p:nvPr/>
        </p:nvSpPr>
        <p:spPr>
          <a:xfrm>
            <a:off x="2037993" y="4963120"/>
            <a:ext cx="5006221"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Deep learning models are used to interpret complex visual data for accurate decision-making.</a:t>
            </a:r>
            <a:endParaRPr lang="en-US" sz="1750" dirty="0"/>
          </a:p>
        </p:txBody>
      </p:sp>
      <p:pic>
        <p:nvPicPr>
          <p:cNvPr id="8" name="Image 1" descr="preencoded.png"/>
          <p:cNvPicPr>
            <a:picLocks noChangeAspect="1"/>
          </p:cNvPicPr>
          <p:nvPr/>
        </p:nvPicPr>
        <p:blipFill>
          <a:blip r:embed="rId4"/>
          <a:stretch>
            <a:fillRect/>
          </a:stretch>
        </p:blipFill>
        <p:spPr>
          <a:xfrm>
            <a:off x="7593806" y="2125504"/>
            <a:ext cx="5006221" cy="5006221"/>
          </a:xfrm>
          <a:prstGeom prst="rect">
            <a:avLst/>
          </a:prstGeom>
        </p:spPr>
      </p:pic>
      <p:sp>
        <p:nvSpPr>
          <p:cNvPr id="10" name="TextBox 9">
            <a:extLst>
              <a:ext uri="{FF2B5EF4-FFF2-40B4-BE49-F238E27FC236}">
                <a16:creationId xmlns:a16="http://schemas.microsoft.com/office/drawing/2014/main" id="{ED585D2F-ECBE-D032-6041-D4D7FA07B018}"/>
              </a:ext>
            </a:extLst>
          </p:cNvPr>
          <p:cNvSpPr txBox="1"/>
          <p:nvPr/>
        </p:nvSpPr>
        <p:spPr>
          <a:xfrm>
            <a:off x="203200" y="7663984"/>
            <a:ext cx="340158" cy="461665"/>
          </a:xfrm>
          <a:prstGeom prst="rect">
            <a:avLst/>
          </a:prstGeom>
          <a:noFill/>
        </p:spPr>
        <p:txBody>
          <a:bodyPr wrap="none" rtlCol="0">
            <a:spAutoFit/>
          </a:bodyPr>
          <a:lstStyle/>
          <a:p>
            <a:r>
              <a:rPr lang="en-IN" sz="2400" dirty="0">
                <a:solidFill>
                  <a:srgbClr val="144288"/>
                </a:solidFill>
              </a:rPr>
              <a:t>4</a:t>
            </a:r>
          </a:p>
        </p:txBody>
      </p:sp>
    </p:spTree>
  </p:cSld>
  <p:clrMapOvr>
    <a:masterClrMapping/>
  </p:clrMapOvr>
  <p:transition spd="slow">
    <p:comb/>
  </p:transition>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284809"/>
            <a:ext cx="6348055"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Perception and Sensing</a:t>
            </a:r>
            <a:endParaRPr lang="en-US" sz="4374" dirty="0"/>
          </a:p>
        </p:txBody>
      </p:sp>
      <p:sp>
        <p:nvSpPr>
          <p:cNvPr id="6" name="Text 2"/>
          <p:cNvSpPr/>
          <p:nvPr/>
        </p:nvSpPr>
        <p:spPr>
          <a:xfrm>
            <a:off x="833199" y="3312438"/>
            <a:ext cx="7477601"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Autonomous vehicles use sensor fusion to combine data from multiple sensors for a comprehensive understanding of the environment.</a:t>
            </a:r>
            <a:endParaRPr lang="en-US" sz="1750" dirty="0"/>
          </a:p>
        </p:txBody>
      </p:sp>
      <p:sp>
        <p:nvSpPr>
          <p:cNvPr id="7" name="Text 3"/>
          <p:cNvSpPr/>
          <p:nvPr/>
        </p:nvSpPr>
        <p:spPr>
          <a:xfrm>
            <a:off x="833199" y="4273153"/>
            <a:ext cx="7477601"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AI algorithms analyze sensor data to detect objects, recognize road signs, and identify obstacles in real-time.</a:t>
            </a:r>
            <a:endParaRPr lang="en-US" sz="1750" dirty="0"/>
          </a:p>
        </p:txBody>
      </p:sp>
      <p:sp>
        <p:nvSpPr>
          <p:cNvPr id="8" name="Text 4"/>
          <p:cNvSpPr/>
          <p:nvPr/>
        </p:nvSpPr>
        <p:spPr>
          <a:xfrm>
            <a:off x="833199" y="5233868"/>
            <a:ext cx="7477601"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Advanced perception systems enable autonomous vehicles to navigate safely in diverse and dynamic environments.</a:t>
            </a:r>
            <a:endParaRPr lang="en-US" sz="1750" dirty="0"/>
          </a:p>
        </p:txBody>
      </p:sp>
      <p:sp>
        <p:nvSpPr>
          <p:cNvPr id="10" name="TextBox 9">
            <a:extLst>
              <a:ext uri="{FF2B5EF4-FFF2-40B4-BE49-F238E27FC236}">
                <a16:creationId xmlns:a16="http://schemas.microsoft.com/office/drawing/2014/main" id="{6B061EE3-CAE2-0198-BC88-6B9110CAE201}"/>
              </a:ext>
            </a:extLst>
          </p:cNvPr>
          <p:cNvSpPr txBox="1"/>
          <p:nvPr/>
        </p:nvSpPr>
        <p:spPr>
          <a:xfrm>
            <a:off x="203200" y="7663984"/>
            <a:ext cx="340158" cy="461665"/>
          </a:xfrm>
          <a:prstGeom prst="rect">
            <a:avLst/>
          </a:prstGeom>
          <a:noFill/>
        </p:spPr>
        <p:txBody>
          <a:bodyPr wrap="none" rtlCol="0">
            <a:spAutoFit/>
          </a:bodyPr>
          <a:lstStyle/>
          <a:p>
            <a:r>
              <a:rPr lang="en-IN" sz="2400" dirty="0">
                <a:solidFill>
                  <a:srgbClr val="144288"/>
                </a:solidFill>
              </a:rPr>
              <a:t>5</a:t>
            </a: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037993" y="1394817"/>
            <a:ext cx="555498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Decision-Making</a:t>
            </a:r>
            <a:endParaRPr lang="en-US" sz="4374" dirty="0"/>
          </a:p>
        </p:txBody>
      </p:sp>
      <p:pic>
        <p:nvPicPr>
          <p:cNvPr id="7" name="Image 2" descr="preencoded.png"/>
          <p:cNvPicPr>
            <a:picLocks noChangeAspect="1"/>
          </p:cNvPicPr>
          <p:nvPr/>
        </p:nvPicPr>
        <p:blipFill>
          <a:blip r:embed="rId5"/>
          <a:stretch>
            <a:fillRect/>
          </a:stretch>
        </p:blipFill>
        <p:spPr>
          <a:xfrm>
            <a:off x="2037993" y="2422446"/>
            <a:ext cx="3518059" cy="888682"/>
          </a:xfrm>
          <a:prstGeom prst="rect">
            <a:avLst/>
          </a:prstGeom>
        </p:spPr>
      </p:pic>
      <p:sp>
        <p:nvSpPr>
          <p:cNvPr id="8" name="Text 3"/>
          <p:cNvSpPr/>
          <p:nvPr/>
        </p:nvSpPr>
        <p:spPr>
          <a:xfrm>
            <a:off x="2260163" y="3644384"/>
            <a:ext cx="277749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Evaluate Factors</a:t>
            </a:r>
            <a:endParaRPr lang="en-US" sz="2187" dirty="0"/>
          </a:p>
        </p:txBody>
      </p:sp>
      <p:sp>
        <p:nvSpPr>
          <p:cNvPr id="9" name="Text 4"/>
          <p:cNvSpPr/>
          <p:nvPr/>
        </p:nvSpPr>
        <p:spPr>
          <a:xfrm>
            <a:off x="2260163" y="4124801"/>
            <a:ext cx="3073718" cy="2487811"/>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AI-powered decision-making algorithms evaluate various factors such as traffic conditions, pedestrian movements, and road infrastructure to make informed decisions.</a:t>
            </a:r>
            <a:endParaRPr lang="en-US" sz="1750" dirty="0"/>
          </a:p>
        </p:txBody>
      </p:sp>
      <p:pic>
        <p:nvPicPr>
          <p:cNvPr id="10" name="Image 3" descr="preencoded.png"/>
          <p:cNvPicPr>
            <a:picLocks noChangeAspect="1"/>
          </p:cNvPicPr>
          <p:nvPr/>
        </p:nvPicPr>
        <p:blipFill>
          <a:blip r:embed="rId6"/>
          <a:stretch>
            <a:fillRect/>
          </a:stretch>
        </p:blipFill>
        <p:spPr>
          <a:xfrm>
            <a:off x="5556052" y="2422446"/>
            <a:ext cx="3518178" cy="888682"/>
          </a:xfrm>
          <a:prstGeom prst="rect">
            <a:avLst/>
          </a:prstGeom>
        </p:spPr>
      </p:pic>
      <p:sp>
        <p:nvSpPr>
          <p:cNvPr id="11" name="Text 5"/>
          <p:cNvSpPr/>
          <p:nvPr/>
        </p:nvSpPr>
        <p:spPr>
          <a:xfrm>
            <a:off x="5778222" y="3644384"/>
            <a:ext cx="277749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Adapt Behavior</a:t>
            </a:r>
            <a:endParaRPr lang="en-US" sz="2187" dirty="0"/>
          </a:p>
        </p:txBody>
      </p:sp>
      <p:sp>
        <p:nvSpPr>
          <p:cNvPr id="12" name="Text 6"/>
          <p:cNvSpPr/>
          <p:nvPr/>
        </p:nvSpPr>
        <p:spPr>
          <a:xfrm>
            <a:off x="5778222" y="4124801"/>
            <a:ext cx="3073837" cy="2132409"/>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Reinforcement learning techniques enable autonomous vehicles to adapt their behavior based on interactions with the environment.</a:t>
            </a:r>
            <a:endParaRPr lang="en-US" sz="1750" dirty="0"/>
          </a:p>
        </p:txBody>
      </p:sp>
      <p:pic>
        <p:nvPicPr>
          <p:cNvPr id="13" name="Image 4" descr="preencoded.png"/>
          <p:cNvPicPr>
            <a:picLocks noChangeAspect="1"/>
          </p:cNvPicPr>
          <p:nvPr/>
        </p:nvPicPr>
        <p:blipFill>
          <a:blip r:embed="rId7"/>
          <a:stretch>
            <a:fillRect/>
          </a:stretch>
        </p:blipFill>
        <p:spPr>
          <a:xfrm>
            <a:off x="9074229" y="2422446"/>
            <a:ext cx="3518178" cy="888682"/>
          </a:xfrm>
          <a:prstGeom prst="rect">
            <a:avLst/>
          </a:prstGeom>
        </p:spPr>
      </p:pic>
      <p:sp>
        <p:nvSpPr>
          <p:cNvPr id="14" name="Text 7"/>
          <p:cNvSpPr/>
          <p:nvPr/>
        </p:nvSpPr>
        <p:spPr>
          <a:xfrm>
            <a:off x="9296400" y="3644384"/>
            <a:ext cx="277749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Prioritize Safety</a:t>
            </a:r>
            <a:endParaRPr lang="en-US" sz="2187" dirty="0"/>
          </a:p>
        </p:txBody>
      </p:sp>
      <p:sp>
        <p:nvSpPr>
          <p:cNvPr id="15" name="Text 8"/>
          <p:cNvSpPr/>
          <p:nvPr/>
        </p:nvSpPr>
        <p:spPr>
          <a:xfrm>
            <a:off x="9296400" y="4124801"/>
            <a:ext cx="3073837" cy="1421606"/>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Decision-making models prioritize safety, efficiency, and compliance with traffic rules.</a:t>
            </a:r>
            <a:endParaRPr lang="en-US" sz="1750" dirty="0"/>
          </a:p>
        </p:txBody>
      </p:sp>
      <p:sp>
        <p:nvSpPr>
          <p:cNvPr id="17" name="TextBox 16">
            <a:extLst>
              <a:ext uri="{FF2B5EF4-FFF2-40B4-BE49-F238E27FC236}">
                <a16:creationId xmlns:a16="http://schemas.microsoft.com/office/drawing/2014/main" id="{49035CC3-276D-6B08-A824-3D7BB58E5989}"/>
              </a:ext>
            </a:extLst>
          </p:cNvPr>
          <p:cNvSpPr txBox="1"/>
          <p:nvPr/>
        </p:nvSpPr>
        <p:spPr>
          <a:xfrm>
            <a:off x="203200" y="7663984"/>
            <a:ext cx="340158" cy="461665"/>
          </a:xfrm>
          <a:prstGeom prst="rect">
            <a:avLst/>
          </a:prstGeom>
          <a:noFill/>
        </p:spPr>
        <p:txBody>
          <a:bodyPr wrap="none" rtlCol="0">
            <a:spAutoFit/>
          </a:bodyPr>
          <a:lstStyle/>
          <a:p>
            <a:r>
              <a:rPr lang="en-IN" sz="2400" dirty="0">
                <a:solidFill>
                  <a:srgbClr val="144288"/>
                </a:solidFill>
              </a:rPr>
              <a:t>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517696" y="556022"/>
            <a:ext cx="5049917" cy="631150"/>
          </a:xfrm>
          <a:prstGeom prst="rect">
            <a:avLst/>
          </a:prstGeom>
          <a:noFill/>
          <a:ln/>
        </p:spPr>
        <p:txBody>
          <a:bodyPr wrap="none" rtlCol="0" anchor="t"/>
          <a:lstStyle/>
          <a:p>
            <a:pPr marL="0" indent="0">
              <a:lnSpc>
                <a:spcPts val="4970"/>
              </a:lnSpc>
              <a:buNone/>
            </a:pPr>
            <a:r>
              <a:rPr lang="en-US" sz="3976" b="1" dirty="0">
                <a:solidFill>
                  <a:srgbClr val="000000"/>
                </a:solidFill>
                <a:latin typeface="p22-mackinac-pro" pitchFamily="34" charset="0"/>
                <a:ea typeface="p22-mackinac-pro" pitchFamily="34" charset="-122"/>
                <a:cs typeface="p22-mackinac-pro" pitchFamily="34" charset="-120"/>
              </a:rPr>
              <a:t>Path Planning</a:t>
            </a:r>
            <a:endParaRPr lang="en-US" sz="3976" dirty="0"/>
          </a:p>
        </p:txBody>
      </p:sp>
      <p:pic>
        <p:nvPicPr>
          <p:cNvPr id="5" name="Image 1" descr="preencoded.png"/>
          <p:cNvPicPr>
            <a:picLocks noChangeAspect="1"/>
          </p:cNvPicPr>
          <p:nvPr/>
        </p:nvPicPr>
        <p:blipFill>
          <a:blip r:embed="rId4"/>
          <a:stretch>
            <a:fillRect/>
          </a:stretch>
        </p:blipFill>
        <p:spPr>
          <a:xfrm>
            <a:off x="4124801" y="1591151"/>
            <a:ext cx="1583055" cy="1487091"/>
          </a:xfrm>
          <a:prstGeom prst="rect">
            <a:avLst/>
          </a:prstGeom>
        </p:spPr>
      </p:pic>
      <p:sp>
        <p:nvSpPr>
          <p:cNvPr id="6" name="Text 2"/>
          <p:cNvSpPr/>
          <p:nvPr/>
        </p:nvSpPr>
        <p:spPr>
          <a:xfrm>
            <a:off x="4865013" y="2325410"/>
            <a:ext cx="102513" cy="403979"/>
          </a:xfrm>
          <a:prstGeom prst="rect">
            <a:avLst/>
          </a:prstGeom>
          <a:noFill/>
          <a:ln/>
        </p:spPr>
        <p:txBody>
          <a:bodyPr wrap="none" rtlCol="0" anchor="t"/>
          <a:lstStyle/>
          <a:p>
            <a:pPr marL="0" indent="0" algn="ctr">
              <a:lnSpc>
                <a:spcPts val="3181"/>
              </a:lnSpc>
              <a:buNone/>
            </a:pPr>
            <a:r>
              <a:rPr lang="en-US" sz="1988" b="1" dirty="0">
                <a:solidFill>
                  <a:srgbClr val="272525"/>
                </a:solidFill>
                <a:latin typeface="p22-mackinac-pro" pitchFamily="34" charset="0"/>
                <a:ea typeface="p22-mackinac-pro" pitchFamily="34" charset="-122"/>
                <a:cs typeface="p22-mackinac-pro" pitchFamily="34" charset="-120"/>
              </a:rPr>
              <a:t>1</a:t>
            </a:r>
            <a:endParaRPr lang="en-US" sz="1988" dirty="0"/>
          </a:p>
        </p:txBody>
      </p:sp>
      <p:sp>
        <p:nvSpPr>
          <p:cNvPr id="7" name="Text 3"/>
          <p:cNvSpPr/>
          <p:nvPr/>
        </p:nvSpPr>
        <p:spPr>
          <a:xfrm>
            <a:off x="5909786" y="1954649"/>
            <a:ext cx="2524958" cy="315635"/>
          </a:xfrm>
          <a:prstGeom prst="rect">
            <a:avLst/>
          </a:prstGeom>
          <a:noFill/>
          <a:ln/>
        </p:spPr>
        <p:txBody>
          <a:bodyPr wrap="none" rtlCol="0" anchor="t"/>
          <a:lstStyle/>
          <a:p>
            <a:pPr marL="0" indent="0" algn="l">
              <a:lnSpc>
                <a:spcPts val="2485"/>
              </a:lnSpc>
              <a:buNone/>
            </a:pPr>
            <a:r>
              <a:rPr lang="en-US" sz="1988" b="1" dirty="0">
                <a:solidFill>
                  <a:srgbClr val="272525"/>
                </a:solidFill>
                <a:latin typeface="p22-mackinac-pro" pitchFamily="34" charset="0"/>
                <a:ea typeface="p22-mackinac-pro" pitchFamily="34" charset="-122"/>
                <a:cs typeface="p22-mackinac-pro" pitchFamily="34" charset="-120"/>
              </a:rPr>
              <a:t>Optimal Routes</a:t>
            </a:r>
            <a:endParaRPr lang="en-US" sz="1988" dirty="0"/>
          </a:p>
        </p:txBody>
      </p:sp>
      <p:sp>
        <p:nvSpPr>
          <p:cNvPr id="8" name="Text 4"/>
          <p:cNvSpPr/>
          <p:nvPr/>
        </p:nvSpPr>
        <p:spPr>
          <a:xfrm>
            <a:off x="5909786" y="2391370"/>
            <a:ext cx="5040392" cy="323255"/>
          </a:xfrm>
          <a:prstGeom prst="rect">
            <a:avLst/>
          </a:prstGeom>
          <a:noFill/>
          <a:ln/>
        </p:spPr>
        <p:txBody>
          <a:bodyPr wrap="none" rtlCol="0" anchor="t"/>
          <a:lstStyle/>
          <a:p>
            <a:pPr marL="0" indent="0" algn="l">
              <a:lnSpc>
                <a:spcPts val="2545"/>
              </a:lnSpc>
              <a:buNone/>
            </a:pPr>
            <a:r>
              <a:rPr lang="en-US" sz="1591" dirty="0">
                <a:solidFill>
                  <a:srgbClr val="272525"/>
                </a:solidFill>
                <a:latin typeface="Eudoxus Sans" pitchFamily="34" charset="0"/>
                <a:ea typeface="Eudoxus Sans" pitchFamily="34" charset="-122"/>
                <a:cs typeface="Eudoxus Sans" pitchFamily="34" charset="-120"/>
              </a:rPr>
              <a:t>Considering traffic, road conditions, and speed limits</a:t>
            </a:r>
            <a:endParaRPr lang="en-US" sz="1591" dirty="0"/>
          </a:p>
        </p:txBody>
      </p:sp>
      <p:sp>
        <p:nvSpPr>
          <p:cNvPr id="9" name="Shape 5"/>
          <p:cNvSpPr/>
          <p:nvPr/>
        </p:nvSpPr>
        <p:spPr>
          <a:xfrm>
            <a:off x="5758339" y="3080831"/>
            <a:ext cx="6303764" cy="20181"/>
          </a:xfrm>
          <a:prstGeom prst="roundRect">
            <a:avLst>
              <a:gd name="adj" fmla="val 450422"/>
            </a:avLst>
          </a:prstGeom>
          <a:solidFill>
            <a:srgbClr val="B2D4E5"/>
          </a:solidFill>
          <a:ln/>
        </p:spPr>
      </p:sp>
      <p:pic>
        <p:nvPicPr>
          <p:cNvPr id="10" name="Image 2" descr="preencoded.png"/>
          <p:cNvPicPr>
            <a:picLocks noChangeAspect="1"/>
          </p:cNvPicPr>
          <p:nvPr/>
        </p:nvPicPr>
        <p:blipFill>
          <a:blip r:embed="rId5"/>
          <a:stretch>
            <a:fillRect/>
          </a:stretch>
        </p:blipFill>
        <p:spPr>
          <a:xfrm>
            <a:off x="3333155" y="3128724"/>
            <a:ext cx="3166229" cy="1487091"/>
          </a:xfrm>
          <a:prstGeom prst="rect">
            <a:avLst/>
          </a:prstGeom>
        </p:spPr>
      </p:pic>
      <p:sp>
        <p:nvSpPr>
          <p:cNvPr id="11" name="Text 6"/>
          <p:cNvSpPr/>
          <p:nvPr/>
        </p:nvSpPr>
        <p:spPr>
          <a:xfrm>
            <a:off x="4842748" y="3670221"/>
            <a:ext cx="146923" cy="403979"/>
          </a:xfrm>
          <a:prstGeom prst="rect">
            <a:avLst/>
          </a:prstGeom>
          <a:noFill/>
          <a:ln/>
        </p:spPr>
        <p:txBody>
          <a:bodyPr wrap="none" rtlCol="0" anchor="t"/>
          <a:lstStyle/>
          <a:p>
            <a:pPr marL="0" indent="0" algn="ctr">
              <a:lnSpc>
                <a:spcPts val="3181"/>
              </a:lnSpc>
              <a:buNone/>
            </a:pPr>
            <a:r>
              <a:rPr lang="en-US" sz="1988" b="1" dirty="0">
                <a:solidFill>
                  <a:srgbClr val="272525"/>
                </a:solidFill>
                <a:latin typeface="p22-mackinac-pro" pitchFamily="34" charset="0"/>
                <a:ea typeface="p22-mackinac-pro" pitchFamily="34" charset="-122"/>
                <a:cs typeface="p22-mackinac-pro" pitchFamily="34" charset="-120"/>
              </a:rPr>
              <a:t>2</a:t>
            </a:r>
            <a:endParaRPr lang="en-US" sz="1988" dirty="0"/>
          </a:p>
        </p:txBody>
      </p:sp>
      <p:sp>
        <p:nvSpPr>
          <p:cNvPr id="12" name="Text 7"/>
          <p:cNvSpPr/>
          <p:nvPr/>
        </p:nvSpPr>
        <p:spPr>
          <a:xfrm>
            <a:off x="6701314" y="3330654"/>
            <a:ext cx="2858572" cy="315635"/>
          </a:xfrm>
          <a:prstGeom prst="rect">
            <a:avLst/>
          </a:prstGeom>
          <a:noFill/>
          <a:ln/>
        </p:spPr>
        <p:txBody>
          <a:bodyPr wrap="none" rtlCol="0" anchor="t"/>
          <a:lstStyle/>
          <a:p>
            <a:pPr marL="0" indent="0" algn="l">
              <a:lnSpc>
                <a:spcPts val="2485"/>
              </a:lnSpc>
              <a:buNone/>
            </a:pPr>
            <a:r>
              <a:rPr lang="en-US" sz="1988" b="1" dirty="0">
                <a:solidFill>
                  <a:srgbClr val="272525"/>
                </a:solidFill>
                <a:latin typeface="p22-mackinac-pro" pitchFamily="34" charset="0"/>
                <a:ea typeface="p22-mackinac-pro" pitchFamily="34" charset="-122"/>
                <a:cs typeface="p22-mackinac-pro" pitchFamily="34" charset="-120"/>
              </a:rPr>
              <a:t>Real-time Adjustments</a:t>
            </a:r>
            <a:endParaRPr lang="en-US" sz="1988" dirty="0"/>
          </a:p>
        </p:txBody>
      </p:sp>
      <p:sp>
        <p:nvSpPr>
          <p:cNvPr id="13" name="Text 8"/>
          <p:cNvSpPr/>
          <p:nvPr/>
        </p:nvSpPr>
        <p:spPr>
          <a:xfrm>
            <a:off x="6701314" y="3767376"/>
            <a:ext cx="5209342" cy="646509"/>
          </a:xfrm>
          <a:prstGeom prst="rect">
            <a:avLst/>
          </a:prstGeom>
          <a:noFill/>
          <a:ln/>
        </p:spPr>
        <p:txBody>
          <a:bodyPr wrap="square" rtlCol="0" anchor="t"/>
          <a:lstStyle/>
          <a:p>
            <a:pPr marL="0" indent="0" algn="l">
              <a:lnSpc>
                <a:spcPts val="2545"/>
              </a:lnSpc>
              <a:buNone/>
            </a:pPr>
            <a:r>
              <a:rPr lang="en-US" sz="1591" dirty="0">
                <a:solidFill>
                  <a:srgbClr val="272525"/>
                </a:solidFill>
                <a:latin typeface="Eudoxus Sans" pitchFamily="34" charset="0"/>
                <a:ea typeface="Eudoxus Sans" pitchFamily="34" charset="-122"/>
                <a:cs typeface="Eudoxus Sans" pitchFamily="34" charset="-120"/>
              </a:rPr>
              <a:t>Dynamically avoiding obstacles and optimizing travel time</a:t>
            </a:r>
            <a:endParaRPr lang="en-US" sz="1591" dirty="0"/>
          </a:p>
        </p:txBody>
      </p:sp>
      <p:sp>
        <p:nvSpPr>
          <p:cNvPr id="14" name="Shape 9"/>
          <p:cNvSpPr/>
          <p:nvPr/>
        </p:nvSpPr>
        <p:spPr>
          <a:xfrm>
            <a:off x="6549866" y="4618405"/>
            <a:ext cx="5512237" cy="20181"/>
          </a:xfrm>
          <a:prstGeom prst="roundRect">
            <a:avLst>
              <a:gd name="adj" fmla="val 450422"/>
            </a:avLst>
          </a:prstGeom>
          <a:solidFill>
            <a:srgbClr val="B2D4E5"/>
          </a:solidFill>
          <a:ln/>
        </p:spPr>
      </p:sp>
      <p:pic>
        <p:nvPicPr>
          <p:cNvPr id="15" name="Image 3" descr="preencoded.png"/>
          <p:cNvPicPr>
            <a:picLocks noChangeAspect="1"/>
          </p:cNvPicPr>
          <p:nvPr/>
        </p:nvPicPr>
        <p:blipFill>
          <a:blip r:embed="rId6"/>
          <a:stretch>
            <a:fillRect/>
          </a:stretch>
        </p:blipFill>
        <p:spPr>
          <a:xfrm>
            <a:off x="2541627" y="4666297"/>
            <a:ext cx="4749403" cy="1487091"/>
          </a:xfrm>
          <a:prstGeom prst="rect">
            <a:avLst/>
          </a:prstGeom>
        </p:spPr>
      </p:pic>
      <p:sp>
        <p:nvSpPr>
          <p:cNvPr id="16" name="Text 10"/>
          <p:cNvSpPr/>
          <p:nvPr/>
        </p:nvSpPr>
        <p:spPr>
          <a:xfrm>
            <a:off x="4840605" y="5207794"/>
            <a:ext cx="151209" cy="403979"/>
          </a:xfrm>
          <a:prstGeom prst="rect">
            <a:avLst/>
          </a:prstGeom>
          <a:noFill/>
          <a:ln/>
        </p:spPr>
        <p:txBody>
          <a:bodyPr wrap="none" rtlCol="0" anchor="t"/>
          <a:lstStyle/>
          <a:p>
            <a:pPr marL="0" indent="0" algn="ctr">
              <a:lnSpc>
                <a:spcPts val="3181"/>
              </a:lnSpc>
              <a:buNone/>
            </a:pPr>
            <a:r>
              <a:rPr lang="en-US" sz="1988" b="1" dirty="0">
                <a:solidFill>
                  <a:srgbClr val="272525"/>
                </a:solidFill>
                <a:latin typeface="p22-mackinac-pro" pitchFamily="34" charset="0"/>
                <a:ea typeface="p22-mackinac-pro" pitchFamily="34" charset="-122"/>
                <a:cs typeface="p22-mackinac-pro" pitchFamily="34" charset="-120"/>
              </a:rPr>
              <a:t>3</a:t>
            </a:r>
            <a:endParaRPr lang="en-US" sz="1988" dirty="0"/>
          </a:p>
        </p:txBody>
      </p:sp>
      <p:sp>
        <p:nvSpPr>
          <p:cNvPr id="17" name="Text 11"/>
          <p:cNvSpPr/>
          <p:nvPr/>
        </p:nvSpPr>
        <p:spPr>
          <a:xfrm>
            <a:off x="7492960" y="5029795"/>
            <a:ext cx="2524958" cy="315635"/>
          </a:xfrm>
          <a:prstGeom prst="rect">
            <a:avLst/>
          </a:prstGeom>
          <a:noFill/>
          <a:ln/>
        </p:spPr>
        <p:txBody>
          <a:bodyPr wrap="none" rtlCol="0" anchor="t"/>
          <a:lstStyle/>
          <a:p>
            <a:pPr marL="0" indent="0" algn="l">
              <a:lnSpc>
                <a:spcPts val="2485"/>
              </a:lnSpc>
              <a:buNone/>
            </a:pPr>
            <a:r>
              <a:rPr lang="en-US" sz="1988" b="1" dirty="0">
                <a:solidFill>
                  <a:srgbClr val="272525"/>
                </a:solidFill>
                <a:latin typeface="p22-mackinac-pro" pitchFamily="34" charset="0"/>
                <a:ea typeface="p22-mackinac-pro" pitchFamily="34" charset="-122"/>
                <a:cs typeface="p22-mackinac-pro" pitchFamily="34" charset="-120"/>
              </a:rPr>
              <a:t>Balanced Priorities</a:t>
            </a:r>
            <a:endParaRPr lang="en-US" sz="1988" dirty="0"/>
          </a:p>
        </p:txBody>
      </p:sp>
      <p:sp>
        <p:nvSpPr>
          <p:cNvPr id="18" name="Text 12"/>
          <p:cNvSpPr/>
          <p:nvPr/>
        </p:nvSpPr>
        <p:spPr>
          <a:xfrm>
            <a:off x="7492960" y="5466517"/>
            <a:ext cx="2946678" cy="323255"/>
          </a:xfrm>
          <a:prstGeom prst="rect">
            <a:avLst/>
          </a:prstGeom>
          <a:noFill/>
          <a:ln/>
        </p:spPr>
        <p:txBody>
          <a:bodyPr wrap="none" rtlCol="0" anchor="t"/>
          <a:lstStyle/>
          <a:p>
            <a:pPr marL="0" indent="0" algn="l">
              <a:lnSpc>
                <a:spcPts val="2545"/>
              </a:lnSpc>
              <a:buNone/>
            </a:pPr>
            <a:r>
              <a:rPr lang="en-US" sz="1591" dirty="0">
                <a:solidFill>
                  <a:srgbClr val="272525"/>
                </a:solidFill>
                <a:latin typeface="Eudoxus Sans" pitchFamily="34" charset="0"/>
                <a:ea typeface="Eudoxus Sans" pitchFamily="34" charset="-122"/>
                <a:cs typeface="Eudoxus Sans" pitchFamily="34" charset="-120"/>
              </a:rPr>
              <a:t>Safety, comfort, and efficiency</a:t>
            </a:r>
            <a:endParaRPr lang="en-US" sz="1591" dirty="0"/>
          </a:p>
        </p:txBody>
      </p:sp>
      <p:sp>
        <p:nvSpPr>
          <p:cNvPr id="19" name="Text 13"/>
          <p:cNvSpPr/>
          <p:nvPr/>
        </p:nvSpPr>
        <p:spPr>
          <a:xfrm>
            <a:off x="2517696" y="6380559"/>
            <a:ext cx="9594890" cy="1293019"/>
          </a:xfrm>
          <a:prstGeom prst="rect">
            <a:avLst/>
          </a:prstGeom>
          <a:noFill/>
          <a:ln/>
        </p:spPr>
        <p:txBody>
          <a:bodyPr wrap="square" rtlCol="0" anchor="t"/>
          <a:lstStyle/>
          <a:p>
            <a:pPr marL="0" indent="0">
              <a:lnSpc>
                <a:spcPts val="2545"/>
              </a:lnSpc>
              <a:buNone/>
            </a:pPr>
            <a:r>
              <a:rPr lang="en-US" sz="1591" dirty="0">
                <a:solidFill>
                  <a:srgbClr val="272525"/>
                </a:solidFill>
                <a:latin typeface="Eudoxus Sans" pitchFamily="34" charset="0"/>
                <a:ea typeface="Eudoxus Sans" pitchFamily="34" charset="-122"/>
                <a:cs typeface="Eudoxus Sans" pitchFamily="34" charset="-120"/>
              </a:rPr>
              <a:t>AI algorithms generate optimal routes for autonomous vehicles by considering factors like traffic congestion, road conditions, and speed limits. Real-time path planning adjusts routes dynamically to avoid obstacles and optimize travel time. Path planning systems aim to balance safety, comfort, and efficiency in autonomous vehicle navigation.</a:t>
            </a:r>
            <a:endParaRPr lang="en-US" sz="1591" dirty="0"/>
          </a:p>
        </p:txBody>
      </p:sp>
      <p:sp>
        <p:nvSpPr>
          <p:cNvPr id="21" name="TextBox 20">
            <a:extLst>
              <a:ext uri="{FF2B5EF4-FFF2-40B4-BE49-F238E27FC236}">
                <a16:creationId xmlns:a16="http://schemas.microsoft.com/office/drawing/2014/main" id="{DB0D8320-1E69-497A-412F-DF459EE0D353}"/>
              </a:ext>
            </a:extLst>
          </p:cNvPr>
          <p:cNvSpPr txBox="1"/>
          <p:nvPr/>
        </p:nvSpPr>
        <p:spPr>
          <a:xfrm>
            <a:off x="203200" y="7663984"/>
            <a:ext cx="340158" cy="461665"/>
          </a:xfrm>
          <a:prstGeom prst="rect">
            <a:avLst/>
          </a:prstGeom>
          <a:noFill/>
        </p:spPr>
        <p:txBody>
          <a:bodyPr wrap="none" rtlCol="0">
            <a:spAutoFit/>
          </a:bodyPr>
          <a:lstStyle/>
          <a:p>
            <a:r>
              <a:rPr lang="en-IN" sz="2400" dirty="0">
                <a:solidFill>
                  <a:srgbClr val="144288"/>
                </a:solidFill>
              </a:rPr>
              <a:t>7</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678299"/>
            <a:ext cx="6994565"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Localization and Mapping</a:t>
            </a:r>
            <a:endParaRPr lang="en-US" sz="4374" dirty="0"/>
          </a:p>
        </p:txBody>
      </p:sp>
      <p:sp>
        <p:nvSpPr>
          <p:cNvPr id="5" name="Shape 2"/>
          <p:cNvSpPr/>
          <p:nvPr/>
        </p:nvSpPr>
        <p:spPr>
          <a:xfrm>
            <a:off x="2037993" y="1817013"/>
            <a:ext cx="1759029" cy="1280160"/>
          </a:xfrm>
          <a:prstGeom prst="roundRect">
            <a:avLst>
              <a:gd name="adj" fmla="val 7811"/>
            </a:avLst>
          </a:prstGeom>
          <a:solidFill>
            <a:srgbClr val="CCEEFF"/>
          </a:solidFill>
          <a:ln w="7620">
            <a:solidFill>
              <a:srgbClr val="B2D4E5"/>
            </a:solidFill>
            <a:prstDash val="solid"/>
          </a:ln>
        </p:spPr>
      </p:sp>
      <p:sp>
        <p:nvSpPr>
          <p:cNvPr id="6" name="Text 3"/>
          <p:cNvSpPr/>
          <p:nvPr/>
        </p:nvSpPr>
        <p:spPr>
          <a:xfrm>
            <a:off x="2267783" y="2234922"/>
            <a:ext cx="112752" cy="444341"/>
          </a:xfrm>
          <a:prstGeom prst="rect">
            <a:avLst/>
          </a:prstGeom>
          <a:noFill/>
          <a:ln/>
        </p:spPr>
        <p:txBody>
          <a:bodyPr wrap="none" rtlCol="0" anchor="t"/>
          <a:lstStyle/>
          <a:p>
            <a:pPr marL="0" indent="0" algn="ctr">
              <a:lnSpc>
                <a:spcPts val="3499"/>
              </a:lnSpc>
              <a:buNone/>
            </a:pPr>
            <a:r>
              <a:rPr lang="en-US" sz="2187" b="1" dirty="0">
                <a:solidFill>
                  <a:srgbClr val="272525"/>
                </a:solidFill>
                <a:latin typeface="p22-mackinac-pro" pitchFamily="34" charset="0"/>
                <a:ea typeface="p22-mackinac-pro" pitchFamily="34" charset="-122"/>
                <a:cs typeface="p22-mackinac-pro" pitchFamily="34" charset="-120"/>
              </a:rPr>
              <a:t>1</a:t>
            </a:r>
            <a:endParaRPr lang="en-US" sz="2187" dirty="0"/>
          </a:p>
        </p:txBody>
      </p:sp>
      <p:sp>
        <p:nvSpPr>
          <p:cNvPr id="7" name="Text 4"/>
          <p:cNvSpPr/>
          <p:nvPr/>
        </p:nvSpPr>
        <p:spPr>
          <a:xfrm>
            <a:off x="4019193" y="2039183"/>
            <a:ext cx="2205752"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Localization</a:t>
            </a:r>
            <a:endParaRPr lang="en-US" sz="2187" dirty="0"/>
          </a:p>
        </p:txBody>
      </p:sp>
      <p:sp>
        <p:nvSpPr>
          <p:cNvPr id="8" name="Text 5"/>
          <p:cNvSpPr/>
          <p:nvPr/>
        </p:nvSpPr>
        <p:spPr>
          <a:xfrm>
            <a:off x="4019193" y="2519601"/>
            <a:ext cx="2205752" cy="355402"/>
          </a:xfrm>
          <a:prstGeom prst="rect">
            <a:avLst/>
          </a:prstGeom>
          <a:noFill/>
          <a:ln/>
        </p:spPr>
        <p:txBody>
          <a:bodyPr wrap="non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AI-based techniques</a:t>
            </a:r>
            <a:endParaRPr lang="en-US" sz="1750" dirty="0"/>
          </a:p>
        </p:txBody>
      </p:sp>
      <p:sp>
        <p:nvSpPr>
          <p:cNvPr id="9" name="Shape 6"/>
          <p:cNvSpPr/>
          <p:nvPr/>
        </p:nvSpPr>
        <p:spPr>
          <a:xfrm>
            <a:off x="3908107" y="3071485"/>
            <a:ext cx="8573214" cy="22205"/>
          </a:xfrm>
          <a:prstGeom prst="roundRect">
            <a:avLst>
              <a:gd name="adj" fmla="val 450302"/>
            </a:avLst>
          </a:prstGeom>
          <a:solidFill>
            <a:srgbClr val="B2D4E5"/>
          </a:solidFill>
          <a:ln/>
        </p:spPr>
      </p:sp>
      <p:sp>
        <p:nvSpPr>
          <p:cNvPr id="10" name="Shape 7"/>
          <p:cNvSpPr/>
          <p:nvPr/>
        </p:nvSpPr>
        <p:spPr>
          <a:xfrm>
            <a:off x="2037993" y="3208258"/>
            <a:ext cx="3518059" cy="1280160"/>
          </a:xfrm>
          <a:prstGeom prst="roundRect">
            <a:avLst>
              <a:gd name="adj" fmla="val 7811"/>
            </a:avLst>
          </a:prstGeom>
          <a:solidFill>
            <a:srgbClr val="CCEEFF"/>
          </a:solidFill>
          <a:ln w="7620">
            <a:solidFill>
              <a:srgbClr val="B2D4E5"/>
            </a:solidFill>
            <a:prstDash val="solid"/>
          </a:ln>
        </p:spPr>
      </p:sp>
      <p:sp>
        <p:nvSpPr>
          <p:cNvPr id="11" name="Text 8"/>
          <p:cNvSpPr/>
          <p:nvPr/>
        </p:nvSpPr>
        <p:spPr>
          <a:xfrm>
            <a:off x="2267783" y="3626168"/>
            <a:ext cx="161687" cy="444341"/>
          </a:xfrm>
          <a:prstGeom prst="rect">
            <a:avLst/>
          </a:prstGeom>
          <a:noFill/>
          <a:ln/>
        </p:spPr>
        <p:txBody>
          <a:bodyPr wrap="none" rtlCol="0" anchor="t"/>
          <a:lstStyle/>
          <a:p>
            <a:pPr marL="0" indent="0" algn="ctr">
              <a:lnSpc>
                <a:spcPts val="3499"/>
              </a:lnSpc>
              <a:buNone/>
            </a:pPr>
            <a:r>
              <a:rPr lang="en-US" sz="2187" b="1" dirty="0">
                <a:solidFill>
                  <a:srgbClr val="272525"/>
                </a:solidFill>
                <a:latin typeface="p22-mackinac-pro" pitchFamily="34" charset="0"/>
                <a:ea typeface="p22-mackinac-pro" pitchFamily="34" charset="-122"/>
                <a:cs typeface="p22-mackinac-pro" pitchFamily="34" charset="-120"/>
              </a:rPr>
              <a:t>2</a:t>
            </a:r>
            <a:endParaRPr lang="en-US" sz="2187" dirty="0"/>
          </a:p>
        </p:txBody>
      </p:sp>
      <p:sp>
        <p:nvSpPr>
          <p:cNvPr id="12" name="Text 9"/>
          <p:cNvSpPr/>
          <p:nvPr/>
        </p:nvSpPr>
        <p:spPr>
          <a:xfrm>
            <a:off x="5778222" y="3430429"/>
            <a:ext cx="234946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SLAM</a:t>
            </a:r>
            <a:endParaRPr lang="en-US" sz="2187" dirty="0"/>
          </a:p>
        </p:txBody>
      </p:sp>
      <p:sp>
        <p:nvSpPr>
          <p:cNvPr id="13" name="Text 10"/>
          <p:cNvSpPr/>
          <p:nvPr/>
        </p:nvSpPr>
        <p:spPr>
          <a:xfrm>
            <a:off x="5778222" y="3910846"/>
            <a:ext cx="2349460" cy="355402"/>
          </a:xfrm>
          <a:prstGeom prst="rect">
            <a:avLst/>
          </a:prstGeom>
          <a:noFill/>
          <a:ln/>
        </p:spPr>
        <p:txBody>
          <a:bodyPr wrap="non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Mapping surroundings</a:t>
            </a:r>
            <a:endParaRPr lang="en-US" sz="1750" dirty="0"/>
          </a:p>
        </p:txBody>
      </p:sp>
      <p:sp>
        <p:nvSpPr>
          <p:cNvPr id="14" name="Shape 11"/>
          <p:cNvSpPr/>
          <p:nvPr/>
        </p:nvSpPr>
        <p:spPr>
          <a:xfrm>
            <a:off x="5667137" y="4462730"/>
            <a:ext cx="6814185" cy="22205"/>
          </a:xfrm>
          <a:prstGeom prst="roundRect">
            <a:avLst>
              <a:gd name="adj" fmla="val 450302"/>
            </a:avLst>
          </a:prstGeom>
          <a:solidFill>
            <a:srgbClr val="B2D4E5"/>
          </a:solidFill>
          <a:ln/>
        </p:spPr>
      </p:sp>
      <p:sp>
        <p:nvSpPr>
          <p:cNvPr id="15" name="Shape 12"/>
          <p:cNvSpPr/>
          <p:nvPr/>
        </p:nvSpPr>
        <p:spPr>
          <a:xfrm>
            <a:off x="2037993" y="4599503"/>
            <a:ext cx="5277207" cy="1280160"/>
          </a:xfrm>
          <a:prstGeom prst="roundRect">
            <a:avLst>
              <a:gd name="adj" fmla="val 7811"/>
            </a:avLst>
          </a:prstGeom>
          <a:solidFill>
            <a:srgbClr val="CCEEFF"/>
          </a:solidFill>
          <a:ln w="7620">
            <a:solidFill>
              <a:srgbClr val="B2D4E5"/>
            </a:solidFill>
            <a:prstDash val="solid"/>
          </a:ln>
        </p:spPr>
      </p:sp>
      <p:sp>
        <p:nvSpPr>
          <p:cNvPr id="16" name="Text 13"/>
          <p:cNvSpPr/>
          <p:nvPr/>
        </p:nvSpPr>
        <p:spPr>
          <a:xfrm>
            <a:off x="2267783" y="5017413"/>
            <a:ext cx="166330" cy="444341"/>
          </a:xfrm>
          <a:prstGeom prst="rect">
            <a:avLst/>
          </a:prstGeom>
          <a:noFill/>
          <a:ln/>
        </p:spPr>
        <p:txBody>
          <a:bodyPr wrap="none" rtlCol="0" anchor="t"/>
          <a:lstStyle/>
          <a:p>
            <a:pPr marL="0" indent="0" algn="ctr">
              <a:lnSpc>
                <a:spcPts val="3499"/>
              </a:lnSpc>
              <a:buNone/>
            </a:pPr>
            <a:r>
              <a:rPr lang="en-US" sz="2187" b="1" dirty="0">
                <a:solidFill>
                  <a:srgbClr val="272525"/>
                </a:solidFill>
                <a:latin typeface="p22-mackinac-pro" pitchFamily="34" charset="0"/>
                <a:ea typeface="p22-mackinac-pro" pitchFamily="34" charset="-122"/>
                <a:cs typeface="p22-mackinac-pro" pitchFamily="34" charset="-120"/>
              </a:rPr>
              <a:t>3</a:t>
            </a:r>
            <a:endParaRPr lang="en-US" sz="2187" dirty="0"/>
          </a:p>
        </p:txBody>
      </p:sp>
      <p:sp>
        <p:nvSpPr>
          <p:cNvPr id="17" name="Text 14"/>
          <p:cNvSpPr/>
          <p:nvPr/>
        </p:nvSpPr>
        <p:spPr>
          <a:xfrm>
            <a:off x="7537371" y="4821674"/>
            <a:ext cx="324612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High-precision Mapping</a:t>
            </a:r>
            <a:endParaRPr lang="en-US" sz="2187" dirty="0"/>
          </a:p>
        </p:txBody>
      </p:sp>
      <p:sp>
        <p:nvSpPr>
          <p:cNvPr id="18" name="Text 15"/>
          <p:cNvSpPr/>
          <p:nvPr/>
        </p:nvSpPr>
        <p:spPr>
          <a:xfrm>
            <a:off x="7537371" y="5302091"/>
            <a:ext cx="3246120" cy="355402"/>
          </a:xfrm>
          <a:prstGeom prst="rect">
            <a:avLst/>
          </a:prstGeom>
          <a:noFill/>
          <a:ln/>
        </p:spPr>
        <p:txBody>
          <a:bodyPr wrap="non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Enhances reliability</a:t>
            </a:r>
            <a:endParaRPr lang="en-US" sz="1750" dirty="0"/>
          </a:p>
        </p:txBody>
      </p:sp>
      <p:sp>
        <p:nvSpPr>
          <p:cNvPr id="19" name="Text 16"/>
          <p:cNvSpPr/>
          <p:nvPr/>
        </p:nvSpPr>
        <p:spPr>
          <a:xfrm>
            <a:off x="2037993" y="6129576"/>
            <a:ext cx="10554414"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AI-based localization techniques help autonomous vehicles determine their position accurately within the environment. Simultaneous Localization and Mapping (SLAM) algorithms enable vehicles to create detailed maps of their surroundings while navigating. High-precision mapping enhances the reliability and robustness of autonomous vehicle navigation systems.</a:t>
            </a:r>
            <a:endParaRPr lang="en-US" sz="1750" dirty="0"/>
          </a:p>
        </p:txBody>
      </p:sp>
      <p:sp>
        <p:nvSpPr>
          <p:cNvPr id="21" name="TextBox 20">
            <a:extLst>
              <a:ext uri="{FF2B5EF4-FFF2-40B4-BE49-F238E27FC236}">
                <a16:creationId xmlns:a16="http://schemas.microsoft.com/office/drawing/2014/main" id="{D7021AD4-09B2-7484-DAAA-4F78C6B00A3C}"/>
              </a:ext>
            </a:extLst>
          </p:cNvPr>
          <p:cNvSpPr txBox="1"/>
          <p:nvPr/>
        </p:nvSpPr>
        <p:spPr>
          <a:xfrm>
            <a:off x="203200" y="7663984"/>
            <a:ext cx="340158" cy="461665"/>
          </a:xfrm>
          <a:prstGeom prst="rect">
            <a:avLst/>
          </a:prstGeom>
          <a:noFill/>
        </p:spPr>
        <p:txBody>
          <a:bodyPr wrap="none" rtlCol="0">
            <a:spAutoFit/>
          </a:bodyPr>
          <a:lstStyle/>
          <a:p>
            <a:r>
              <a:rPr lang="en-IN" sz="2400" dirty="0">
                <a:solidFill>
                  <a:srgbClr val="144288"/>
                </a:solidFill>
              </a:rPr>
              <a:t>8</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Image 0" descr="preencoded.png">
            <a:extLst>
              <a:ext uri="{FF2B5EF4-FFF2-40B4-BE49-F238E27FC236}">
                <a16:creationId xmlns:a16="http://schemas.microsoft.com/office/drawing/2014/main" id="{800DF4D5-6963-ED51-26F1-024C91AEB253}"/>
              </a:ext>
            </a:extLst>
          </p:cNvPr>
          <p:cNvPicPr>
            <a:picLocks noChangeAspect="1"/>
          </p:cNvPicPr>
          <p:nvPr/>
        </p:nvPicPr>
        <p:blipFill>
          <a:blip r:embed="rId3"/>
          <a:stretch>
            <a:fillRect/>
          </a:stretch>
        </p:blipFill>
        <p:spPr>
          <a:xfrm>
            <a:off x="0" y="-1"/>
            <a:ext cx="14630400" cy="8229600"/>
          </a:xfrm>
          <a:prstGeom prst="rect">
            <a:avLst/>
          </a:prstGeom>
        </p:spPr>
      </p:pic>
      <p:sp>
        <p:nvSpPr>
          <p:cNvPr id="26" name="TextBox 25">
            <a:extLst>
              <a:ext uri="{FF2B5EF4-FFF2-40B4-BE49-F238E27FC236}">
                <a16:creationId xmlns:a16="http://schemas.microsoft.com/office/drawing/2014/main" id="{EE45F31B-F436-BC0E-73B2-7284F4F52333}"/>
              </a:ext>
            </a:extLst>
          </p:cNvPr>
          <p:cNvSpPr txBox="1"/>
          <p:nvPr/>
        </p:nvSpPr>
        <p:spPr>
          <a:xfrm>
            <a:off x="203200" y="7663984"/>
            <a:ext cx="495649" cy="461665"/>
          </a:xfrm>
          <a:prstGeom prst="rect">
            <a:avLst/>
          </a:prstGeom>
          <a:noFill/>
        </p:spPr>
        <p:txBody>
          <a:bodyPr wrap="none" rtlCol="0">
            <a:spAutoFit/>
          </a:bodyPr>
          <a:lstStyle/>
          <a:p>
            <a:r>
              <a:rPr lang="en-IN" sz="2400" dirty="0">
                <a:solidFill>
                  <a:srgbClr val="144288"/>
                </a:solidFill>
              </a:rPr>
              <a:t>13</a:t>
            </a:r>
          </a:p>
        </p:txBody>
      </p:sp>
      <p:sp>
        <p:nvSpPr>
          <p:cNvPr id="3" name="Text 1">
            <a:extLst>
              <a:ext uri="{FF2B5EF4-FFF2-40B4-BE49-F238E27FC236}">
                <a16:creationId xmlns:a16="http://schemas.microsoft.com/office/drawing/2014/main" id="{785BB52E-88E0-10DC-ADC5-892E629416BE}"/>
              </a:ext>
            </a:extLst>
          </p:cNvPr>
          <p:cNvSpPr/>
          <p:nvPr/>
        </p:nvSpPr>
        <p:spPr>
          <a:xfrm>
            <a:off x="884567" y="1390321"/>
            <a:ext cx="3820928" cy="1231344"/>
          </a:xfrm>
          <a:prstGeom prst="rect">
            <a:avLst/>
          </a:prstGeom>
          <a:noFill/>
          <a:ln/>
        </p:spPr>
        <p:txBody>
          <a:bodyPr wrap="square" rtlCol="0" anchor="t"/>
          <a:lstStyle/>
          <a:p>
            <a:pPr marL="0" indent="0">
              <a:lnSpc>
                <a:spcPts val="4848"/>
              </a:lnSpc>
              <a:buNone/>
            </a:pPr>
            <a:r>
              <a:rPr lang="en-US" sz="4000" b="1" dirty="0">
                <a:solidFill>
                  <a:srgbClr val="000000"/>
                </a:solidFill>
                <a:latin typeface="p22-mackinac-pro" pitchFamily="34" charset="0"/>
                <a:ea typeface="p22-mackinac-pro" pitchFamily="34" charset="-122"/>
              </a:rPr>
              <a:t>Implementation:</a:t>
            </a:r>
            <a:endParaRPr lang="en-US" sz="4000" dirty="0"/>
          </a:p>
        </p:txBody>
      </p:sp>
      <p:pic>
        <p:nvPicPr>
          <p:cNvPr id="4" name="Picture 3">
            <a:extLst>
              <a:ext uri="{FF2B5EF4-FFF2-40B4-BE49-F238E27FC236}">
                <a16:creationId xmlns:a16="http://schemas.microsoft.com/office/drawing/2014/main" id="{98FBE36A-2B62-0042-68A7-977CCB9C2AB4}"/>
              </a:ext>
            </a:extLst>
          </p:cNvPr>
          <p:cNvPicPr>
            <a:picLocks noChangeAspect="1"/>
          </p:cNvPicPr>
          <p:nvPr/>
        </p:nvPicPr>
        <p:blipFill>
          <a:blip r:embed="rId4"/>
          <a:stretch>
            <a:fillRect/>
          </a:stretch>
        </p:blipFill>
        <p:spPr>
          <a:xfrm>
            <a:off x="6490050" y="85726"/>
            <a:ext cx="7562126" cy="4253696"/>
          </a:xfrm>
          <a:prstGeom prst="rect">
            <a:avLst/>
          </a:prstGeom>
        </p:spPr>
      </p:pic>
      <p:pic>
        <p:nvPicPr>
          <p:cNvPr id="6" name="Picture 5">
            <a:extLst>
              <a:ext uri="{FF2B5EF4-FFF2-40B4-BE49-F238E27FC236}">
                <a16:creationId xmlns:a16="http://schemas.microsoft.com/office/drawing/2014/main" id="{BAB1D579-BEB9-0A77-A8A9-B58C153B5DCC}"/>
              </a:ext>
            </a:extLst>
          </p:cNvPr>
          <p:cNvPicPr>
            <a:picLocks noChangeAspect="1"/>
          </p:cNvPicPr>
          <p:nvPr/>
        </p:nvPicPr>
        <p:blipFill>
          <a:blip r:embed="rId5"/>
          <a:stretch>
            <a:fillRect/>
          </a:stretch>
        </p:blipFill>
        <p:spPr>
          <a:xfrm>
            <a:off x="451024" y="4114799"/>
            <a:ext cx="7162800" cy="4029075"/>
          </a:xfrm>
          <a:prstGeom prst="rect">
            <a:avLst/>
          </a:prstGeom>
        </p:spPr>
      </p:pic>
    </p:spTree>
    <p:extLst>
      <p:ext uri="{BB962C8B-B14F-4D97-AF65-F5344CB8AC3E}">
        <p14:creationId xmlns:p14="http://schemas.microsoft.com/office/powerpoint/2010/main" val="343920570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TotalTime>
  <Words>634</Words>
  <Application>Microsoft Office PowerPoint</Application>
  <PresentationFormat>Custom</PresentationFormat>
  <Paragraphs>107</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Eudoxus Sans</vt:lpstr>
      <vt:lpstr>p22-mackinac-pro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HARIsh K</cp:lastModifiedBy>
  <cp:revision>5</cp:revision>
  <dcterms:created xsi:type="dcterms:W3CDTF">2024-03-28T06:37:46Z</dcterms:created>
  <dcterms:modified xsi:type="dcterms:W3CDTF">2024-03-29T07:33:12Z</dcterms:modified>
</cp:coreProperties>
</file>